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7" r:id="rId4"/>
    <p:sldId id="264" r:id="rId5"/>
    <p:sldId id="267" r:id="rId6"/>
    <p:sldId id="265" r:id="rId7"/>
    <p:sldId id="266" r:id="rId8"/>
    <p:sldId id="259" r:id="rId9"/>
    <p:sldId id="263" r:id="rId10"/>
    <p:sldId id="269" r:id="rId11"/>
    <p:sldId id="270" r:id="rId12"/>
    <p:sldId id="26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B51"/>
    <a:srgbClr val="012D10"/>
    <a:srgbClr val="BD01CB"/>
    <a:srgbClr val="177B1C"/>
    <a:srgbClr val="666666"/>
    <a:srgbClr val="1191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8863" autoAdjust="0"/>
  </p:normalViewPr>
  <p:slideViewPr>
    <p:cSldViewPr>
      <p:cViewPr varScale="1">
        <p:scale>
          <a:sx n="42" d="100"/>
          <a:sy n="42" d="100"/>
        </p:scale>
        <p:origin x="-103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336E4-6A29-4E50-BD6B-7CB61860275D}" type="datetimeFigureOut">
              <a:rPr lang="en-GB" smtClean="0"/>
              <a:pPr/>
              <a:t>12/06/2013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B93F3-3ADE-40DF-8DB7-12A2AF4B837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GB" baseline="0" dirty="0" smtClean="0"/>
              <a:t>*  Addition to title – via quantum theory</a:t>
            </a:r>
          </a:p>
          <a:p>
            <a:pPr marL="228600" indent="-228600">
              <a:buNone/>
            </a:pPr>
            <a:endParaRPr lang="en-GB" baseline="0" dirty="0" smtClean="0"/>
          </a:p>
          <a:p>
            <a:pPr marL="228600" indent="-228600">
              <a:buNone/>
            </a:pPr>
            <a:r>
              <a:rPr lang="en-GB" baseline="0" dirty="0" smtClean="0"/>
              <a:t>Focus on spiritual practice – so start with my own</a:t>
            </a:r>
          </a:p>
          <a:p>
            <a:pPr marL="228600" indent="-228600">
              <a:buNone/>
            </a:pPr>
            <a:r>
              <a:rPr lang="en-GB" baseline="0" dirty="0" smtClean="0"/>
              <a:t>It’s not systematic or regular, but it still is a vital part of my life, and one that has grown with time. I find myself needing (or coming across) different spiritualities at different times</a:t>
            </a:r>
          </a:p>
          <a:p>
            <a:pPr marL="228600" indent="-228600">
              <a:buNone/>
            </a:pPr>
            <a:r>
              <a:rPr lang="en-GB" baseline="0" dirty="0" smtClean="0"/>
              <a:t>  * I tend to start in the same way – relaxation followed by quieting –</a:t>
            </a:r>
          </a:p>
          <a:p>
            <a:pPr marL="228600" indent="-228600">
              <a:buNone/>
            </a:pPr>
            <a:r>
              <a:rPr lang="en-GB" baseline="0" dirty="0" smtClean="0"/>
              <a:t> * may use different ways of achieving this ...</a:t>
            </a:r>
          </a:p>
          <a:p>
            <a:pPr marL="228600" indent="-228600">
              <a:buNone/>
            </a:pPr>
            <a:endParaRPr lang="en-GB" baseline="0" dirty="0" smtClean="0"/>
          </a:p>
          <a:p>
            <a:pPr marL="228600" indent="-228600">
              <a:buAutoNum type="alphaLcParenBoth"/>
            </a:pPr>
            <a:r>
              <a:rPr lang="en-GB" baseline="0" dirty="0" smtClean="0"/>
              <a:t>This can lead on to different strands, depending on what my inner needs are (not necessarily conscious). </a:t>
            </a:r>
          </a:p>
          <a:p>
            <a:pPr marL="228600" indent="-228600">
              <a:buNone/>
            </a:pPr>
            <a:r>
              <a:rPr lang="en-GB" baseline="0" dirty="0" smtClean="0"/>
              <a:t>    * One is Listening </a:t>
            </a:r>
            <a:r>
              <a:rPr lang="en-GB" sz="1200" kern="1200" dirty="0" smtClean="0">
                <a:solidFill>
                  <a:schemeClr val="tx1"/>
                </a:solidFill>
                <a:latin typeface="+mn-lt"/>
                <a:ea typeface="+mn-ea"/>
                <a:cs typeface="+mn-cs"/>
              </a:rPr>
              <a:t>– with the “inner ear” as well the outer</a:t>
            </a:r>
          </a:p>
          <a:p>
            <a:pPr marL="228600" indent="-228600">
              <a:buNone/>
            </a:pPr>
            <a:endParaRPr lang="en-GB" sz="1200" kern="1200" baseline="0" dirty="0" smtClean="0">
              <a:solidFill>
                <a:schemeClr val="tx1"/>
              </a:solidFill>
              <a:latin typeface="+mn-lt"/>
              <a:ea typeface="+mn-ea"/>
              <a:cs typeface="+mn-cs"/>
            </a:endParaRPr>
          </a:p>
          <a:p>
            <a:pPr marL="228600" indent="-228600">
              <a:buNone/>
            </a:pPr>
            <a:r>
              <a:rPr lang="en-GB" sz="1200" kern="1200" baseline="0" dirty="0" smtClean="0">
                <a:solidFill>
                  <a:schemeClr val="tx1"/>
                </a:solidFill>
                <a:latin typeface="+mn-lt"/>
                <a:ea typeface="+mn-ea"/>
                <a:cs typeface="+mn-cs"/>
              </a:rPr>
              <a:t>NB Relationship</a:t>
            </a:r>
          </a:p>
          <a:p>
            <a:pPr marL="228600" indent="-228600">
              <a:buNone/>
            </a:pPr>
            <a:endParaRPr lang="en-GB" baseline="0" dirty="0" smtClean="0"/>
          </a:p>
          <a:p>
            <a:pPr marL="228600" indent="-228600">
              <a:buNone/>
            </a:pPr>
            <a:r>
              <a:rPr lang="en-GB" dirty="0" smtClean="0"/>
              <a:t>* (Questing</a:t>
            </a:r>
            <a:r>
              <a:rPr lang="en-GB" baseline="0" dirty="0" smtClean="0"/>
              <a:t> and waiting) </a:t>
            </a:r>
            <a:r>
              <a:rPr lang="en-GB" dirty="0" smtClean="0"/>
              <a:t>Meeting in our house next to Southampton</a:t>
            </a:r>
            <a:r>
              <a:rPr lang="en-GB" baseline="0" dirty="0" smtClean="0"/>
              <a:t> Common.  *  Deadlocked discussion. All went onto common to follow whither they were drawn, holding a particular question. Successful outcome. </a:t>
            </a:r>
          </a:p>
          <a:p>
            <a:r>
              <a:rPr lang="en-GB" baseline="0" dirty="0" smtClean="0"/>
              <a:t>[That could equally well be described in terms of the ambience ...]</a:t>
            </a:r>
          </a:p>
          <a:p>
            <a:r>
              <a:rPr lang="en-GB" baseline="0" dirty="0" smtClean="0"/>
              <a:t>*could involve other senses</a:t>
            </a:r>
          </a:p>
          <a:p>
            <a:r>
              <a:rPr lang="en-GB" baseline="0" dirty="0" smtClean="0"/>
              <a:t> (Other senses) (Oak tree – bones – through </a:t>
            </a:r>
            <a:r>
              <a:rPr lang="en-GB" baseline="0" dirty="0" err="1" smtClean="0"/>
              <a:t>bodilly</a:t>
            </a:r>
            <a:r>
              <a:rPr lang="en-GB" baseline="0" dirty="0" smtClean="0"/>
              <a:t> sensation</a:t>
            </a:r>
          </a:p>
          <a:p>
            <a:r>
              <a:rPr lang="en-GB" baseline="0" dirty="0" smtClean="0"/>
              <a:t>   the copse – being absorbed by the silent Being-for-itself of the copse.</a:t>
            </a:r>
          </a:p>
          <a:p>
            <a:endParaRPr lang="en-GB" baseline="0" dirty="0" smtClean="0"/>
          </a:p>
          <a:p>
            <a:r>
              <a:rPr lang="en-GB" baseline="0" dirty="0" smtClean="0"/>
              <a:t>A deeper way is through silence. NOT holding a question; asking through silence and being answered through silence.</a:t>
            </a:r>
          </a:p>
          <a:p>
            <a:r>
              <a:rPr lang="en-GB" baseline="0" dirty="0" smtClean="0"/>
              <a:t>  </a:t>
            </a:r>
          </a:p>
          <a:p>
            <a:pPr>
              <a:buFont typeface="Arial" charset="0"/>
              <a:buNone/>
            </a:pPr>
            <a:r>
              <a:rPr lang="en-GB" dirty="0" smtClean="0"/>
              <a:t>* (b) Opening. Internal journey –</a:t>
            </a:r>
          </a:p>
          <a:p>
            <a:pPr>
              <a:buFont typeface="Arial" charset="0"/>
              <a:buNone/>
            </a:pPr>
            <a:r>
              <a:rPr lang="en-GB" dirty="0" smtClean="0"/>
              <a:t>The “how” of this: </a:t>
            </a:r>
          </a:p>
          <a:p>
            <a:pPr>
              <a:buFont typeface="Arial" charset="0"/>
              <a:buNone/>
            </a:pPr>
            <a:endParaRPr lang="en-GB" dirty="0" smtClean="0"/>
          </a:p>
          <a:p>
            <a:pPr>
              <a:buFont typeface="Arial" charset="0"/>
              <a:buNone/>
            </a:pPr>
            <a:r>
              <a:rPr lang="en-GB" dirty="0" smtClean="0"/>
              <a:t>Curiously, the way in (to oneself) is also the way out</a:t>
            </a:r>
            <a:r>
              <a:rPr lang="en-GB" baseline="0" dirty="0" smtClean="0"/>
              <a:t> (to the most all embracing context)</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D7B93F3-3ADE-40DF-8DB7-12A2AF4B837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 is this to be modelled in propositional terms?</a:t>
            </a:r>
          </a:p>
          <a:p>
            <a:endParaRPr lang="en-GB" dirty="0" smtClean="0"/>
          </a:p>
          <a:p>
            <a:r>
              <a:rPr lang="en-GB" dirty="0" smtClean="0"/>
              <a:t>Need first to know what</a:t>
            </a:r>
            <a:r>
              <a:rPr lang="en-GB" baseline="0" dirty="0" smtClean="0"/>
              <a:t> beings are conscious, and in order to do that need some QM</a:t>
            </a:r>
            <a:endParaRPr lang="en-GB" dirty="0" smtClean="0"/>
          </a:p>
          <a:p>
            <a:endParaRPr lang="en-GB" dirty="0" smtClean="0"/>
          </a:p>
          <a:p>
            <a:pPr>
              <a:buFont typeface="Arial" charset="0"/>
              <a:buNone/>
            </a:pPr>
            <a:r>
              <a:rPr lang="en-GB" dirty="0" smtClean="0"/>
              <a:t> * QM:  Digression on entanglement: * Two systems are entangled * (As</a:t>
            </a:r>
            <a:r>
              <a:rPr lang="en-GB" baseline="0" dirty="0" smtClean="0"/>
              <a:t>  Albert remarked ... )</a:t>
            </a:r>
          </a:p>
          <a:p>
            <a:pPr>
              <a:buFont typeface="Arial" charset="0"/>
              <a:buNone/>
            </a:pPr>
            <a:r>
              <a:rPr lang="en-GB" baseline="0" dirty="0" smtClean="0"/>
              <a:t> * Many entanglements ...    Entangled ball</a:t>
            </a:r>
          </a:p>
          <a:p>
            <a:pPr>
              <a:buFont typeface="Arial" charset="0"/>
              <a:buNone/>
            </a:pPr>
            <a:endParaRPr lang="en-GB" baseline="0" dirty="0" smtClean="0"/>
          </a:p>
          <a:p>
            <a:pPr>
              <a:buFont typeface="Arial" charset="0"/>
              <a:buNone/>
            </a:pPr>
            <a:r>
              <a:rPr lang="en-GB" baseline="0" dirty="0" smtClean="0"/>
              <a:t>  *  Now what beings ...</a:t>
            </a:r>
          </a:p>
          <a:p>
            <a:pPr>
              <a:buFont typeface="Arial" charset="0"/>
              <a:buNone/>
            </a:pPr>
            <a:r>
              <a:rPr lang="en-GB" baseline="0" dirty="0" smtClean="0"/>
              <a:t>Consciousness, in the sense used here, isn’t about cleverness – it’s about autonomous being – something being for itself.</a:t>
            </a:r>
          </a:p>
          <a:p>
            <a:pPr>
              <a:buFont typeface="Arial" charset="0"/>
              <a:buNone/>
            </a:pPr>
            <a:r>
              <a:rPr lang="en-GB" baseline="0" dirty="0" smtClean="0"/>
              <a:t>So there is really no lower limit of sophistication regarding what can be conscious and what not – a principle of pan-</a:t>
            </a:r>
            <a:r>
              <a:rPr lang="en-GB" baseline="0" dirty="0" err="1" smtClean="0"/>
              <a:t>psychism</a:t>
            </a:r>
            <a:r>
              <a:rPr lang="en-GB" baseline="0" dirty="0" smtClean="0"/>
              <a:t> - </a:t>
            </a:r>
          </a:p>
          <a:p>
            <a:pPr>
              <a:buFont typeface="Arial" charset="0"/>
              <a:buChar char="•"/>
            </a:pPr>
            <a:endParaRPr lang="en-GB" baseline="0" dirty="0" smtClean="0"/>
          </a:p>
          <a:p>
            <a:pPr>
              <a:buFont typeface="Arial" charset="0"/>
              <a:buChar char="•"/>
            </a:pPr>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GB" baseline="0" dirty="0" smtClean="0"/>
              <a:t> *  Now return what beings ...</a:t>
            </a:r>
          </a:p>
          <a:p>
            <a:pPr>
              <a:buFont typeface="Arial" charset="0"/>
              <a:buNone/>
            </a:pPr>
            <a:endParaRPr lang="en-GB" baseline="0" dirty="0" smtClean="0"/>
          </a:p>
          <a:p>
            <a:pPr>
              <a:buFont typeface="Arial" charset="0"/>
              <a:buNone/>
            </a:pPr>
            <a:r>
              <a:rPr lang="en-GB" baseline="0" dirty="0" smtClean="0"/>
              <a:t>Speculative, in sense the (though there is a clear intellectual structure) there is no concrete evidence</a:t>
            </a:r>
          </a:p>
          <a:p>
            <a:pPr>
              <a:buFont typeface="Arial" charset="0"/>
              <a:buNone/>
            </a:pPr>
            <a:endParaRPr lang="en-GB" baseline="0" dirty="0" smtClean="0"/>
          </a:p>
          <a:p>
            <a:pPr>
              <a:buFont typeface="Arial" charset="0"/>
              <a:buNone/>
            </a:pPr>
            <a:r>
              <a:rPr lang="en-GB" baseline="0" dirty="0" smtClean="0"/>
              <a:t>Consciousness, in the sense used here, isn’t about cleverness – it’s about autonomous being – something being for itself.</a:t>
            </a:r>
          </a:p>
          <a:p>
            <a:pPr>
              <a:buFont typeface="Arial" charset="0"/>
              <a:buNone/>
            </a:pPr>
            <a:r>
              <a:rPr lang="en-GB" baseline="0" dirty="0" smtClean="0"/>
              <a:t>So there is really no lower limit of sophistication regarding what can be conscious and what not – a principle of pan-</a:t>
            </a:r>
            <a:r>
              <a:rPr lang="en-GB" baseline="0" dirty="0" err="1" smtClean="0"/>
              <a:t>psychism</a:t>
            </a:r>
            <a:r>
              <a:rPr lang="en-GB" baseline="0" dirty="0" smtClean="0"/>
              <a:t> – </a:t>
            </a:r>
          </a:p>
          <a:p>
            <a:pPr>
              <a:buFont typeface="Arial" charset="0"/>
              <a:buNone/>
            </a:pPr>
            <a:endParaRPr lang="en-GB" baseline="0" dirty="0" smtClean="0"/>
          </a:p>
          <a:p>
            <a:pPr>
              <a:buFont typeface="Arial" charset="0"/>
              <a:buNone/>
            </a:pPr>
            <a:r>
              <a:rPr lang="en-GB" baseline="0" dirty="0" smtClean="0"/>
              <a:t>*****  etc  </a:t>
            </a:r>
          </a:p>
          <a:p>
            <a:pPr>
              <a:buFont typeface="Arial" charset="0"/>
              <a:buNone/>
            </a:pPr>
            <a:r>
              <a:rPr lang="en-GB" baseline="0" dirty="0" smtClean="0"/>
              <a:t>Nesting allows us to enter into relationship – a shared being – with Oak trees</a:t>
            </a:r>
          </a:p>
          <a:p>
            <a:pPr>
              <a:buFont typeface="Arial" charset="0"/>
              <a:buNone/>
            </a:pPr>
            <a:endParaRPr lang="en-GB" baseline="0" dirty="0" smtClean="0"/>
          </a:p>
          <a:p>
            <a:pPr>
              <a:buFont typeface="Arial" charset="0"/>
              <a:buNone/>
            </a:pPr>
            <a:r>
              <a:rPr lang="en-GB" baseline="0" dirty="0" smtClean="0"/>
              <a:t> “The Big Bang”</a:t>
            </a:r>
          </a:p>
          <a:p>
            <a:pPr>
              <a:buFont typeface="Arial" charset="0"/>
              <a:buNone/>
            </a:pPr>
            <a:endParaRPr lang="en-GB" baseline="0" dirty="0" smtClean="0"/>
          </a:p>
          <a:p>
            <a:pPr>
              <a:buFont typeface="Arial" charset="0"/>
              <a:buNone/>
            </a:pPr>
            <a:r>
              <a:rPr lang="en-GB" baseline="0" dirty="0" smtClean="0"/>
              <a:t>Further consequences of “pan”: * Overlaps -  consequence is “nesting”</a:t>
            </a:r>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now return</a:t>
            </a:r>
            <a:r>
              <a:rPr lang="en-GB" baseline="0" dirty="0" smtClean="0"/>
              <a:t> to the question, what does consciousness do?</a:t>
            </a:r>
          </a:p>
          <a:p>
            <a:endParaRPr lang="en-GB" baseline="0" dirty="0" smtClean="0"/>
          </a:p>
          <a:p>
            <a:pPr>
              <a:buFont typeface="Arial" charset="0"/>
              <a:buNone/>
            </a:pPr>
            <a:r>
              <a:rPr lang="en-GB" baseline="0" dirty="0" smtClean="0"/>
              <a:t>  * Conatus via “assertion” (Zeno effect)</a:t>
            </a:r>
          </a:p>
          <a:p>
            <a:pPr>
              <a:buFont typeface="Arial" charset="0"/>
              <a:buNone/>
            </a:pPr>
            <a:endParaRPr lang="en-GB" baseline="0" dirty="0" smtClean="0"/>
          </a:p>
          <a:p>
            <a:pPr>
              <a:buFont typeface="Arial" charset="0"/>
              <a:buNone/>
            </a:pPr>
            <a:r>
              <a:rPr lang="en-GB" baseline="0" dirty="0" smtClean="0"/>
              <a:t>... That’s another story</a:t>
            </a:r>
          </a:p>
          <a:p>
            <a:pPr>
              <a:buFont typeface="Arial" charset="0"/>
              <a:buNone/>
            </a:pPr>
            <a:r>
              <a:rPr lang="en-GB" baseline="0" dirty="0" smtClean="0"/>
              <a:t>  </a:t>
            </a:r>
          </a:p>
          <a:p>
            <a:pPr>
              <a:buFont typeface="Arial" charset="0"/>
              <a:buNone/>
            </a:pPr>
            <a:r>
              <a:rPr lang="en-GB" baseline="0" dirty="0" smtClean="0"/>
              <a:t>All that’s left is to  *</a:t>
            </a:r>
          </a:p>
          <a:p>
            <a:pPr>
              <a:buFont typeface="Arial" charset="0"/>
              <a:buChar char="•"/>
            </a:pPr>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 on: way in = way out</a:t>
            </a:r>
          </a:p>
          <a:p>
            <a:r>
              <a:rPr lang="en-GB" baseline="0" dirty="0" smtClean="0"/>
              <a:t>Two quotations – first from Alan Wallace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  What he describes (</a:t>
            </a:r>
            <a:r>
              <a:rPr lang="en-GB" sz="1200" kern="1200" dirty="0" err="1" smtClean="0">
                <a:solidFill>
                  <a:schemeClr val="tx1"/>
                </a:solidFill>
                <a:latin typeface="+mn-lt"/>
                <a:ea typeface="+mn-ea"/>
                <a:cs typeface="+mn-cs"/>
              </a:rPr>
              <a:t>ā</a:t>
            </a:r>
            <a:r>
              <a:rPr lang="en-GB" baseline="0" dirty="0" err="1" smtClean="0"/>
              <a:t>laya</a:t>
            </a:r>
            <a:r>
              <a:rPr lang="en-GB" baseline="0" dirty="0" smtClean="0"/>
              <a:t> – analogous to Tibetan </a:t>
            </a:r>
            <a:r>
              <a:rPr lang="en-GB" baseline="0" dirty="0" err="1" smtClean="0"/>
              <a:t>rigpa</a:t>
            </a:r>
            <a:r>
              <a:rPr lang="en-GB" baseline="0" dirty="0" smtClean="0"/>
              <a:t>) Alan Wallace is not just describing a special subjective way of perceive, but </a:t>
            </a:r>
            <a:r>
              <a:rPr lang="en-GB" b="1" i="1" baseline="0" dirty="0" smtClean="0"/>
              <a:t>a non-dual state in which the perceiver and the perceived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  - (there is no distinct .... Separation) going into the depths of the self is the same of going into the breadth of the cosmos. Recognising that “tat </a:t>
            </a:r>
            <a:r>
              <a:rPr lang="en-GB" baseline="0" dirty="0" err="1" smtClean="0"/>
              <a:t>tvam</a:t>
            </a:r>
            <a:r>
              <a:rPr lang="en-GB" baseline="0" dirty="0" smtClean="0"/>
              <a:t> </a:t>
            </a:r>
            <a:r>
              <a:rPr lang="en-GB" baseline="0" dirty="0" err="1" smtClean="0"/>
              <a:t>asi</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Meister Eckhart * expressed the same thing in Christian terminology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it’s worth noting that, although in one sense he is talking about (</a:t>
            </a:r>
            <a:r>
              <a:rPr lang="en-GB" dirty="0" smtClean="0"/>
              <a:t>traditionally </a:t>
            </a:r>
            <a:r>
              <a:rPr lang="en-GB" dirty="0" err="1" smtClean="0"/>
              <a:t>Philokalia</a:t>
            </a:r>
            <a:r>
              <a:rPr lang="en-GB" dirty="0" smtClean="0"/>
              <a:t>)  “the beatific vision” – but there are innumerable steps  on Jacob’s ladder before that.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believe that there are foretastes, which gives the temerity to cite this myself.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return to my own history</a:t>
            </a:r>
            <a:r>
              <a:rPr lang="en-GB" baseline="0" dirty="0" smtClean="0"/>
              <a:t> – how does science fit into this?</a:t>
            </a:r>
          </a:p>
          <a:p>
            <a:endParaRPr lang="en-GB" baseline="0" dirty="0" smtClean="0"/>
          </a:p>
          <a:p>
            <a:r>
              <a:rPr lang="en-GB" baseline="0" dirty="0" smtClean="0"/>
              <a:t>* EPs – bringing </a:t>
            </a:r>
            <a:r>
              <a:rPr lang="en-GB" baseline="0" dirty="0" err="1" smtClean="0"/>
              <a:t>Sci</a:t>
            </a:r>
            <a:r>
              <a:rPr lang="en-GB" baseline="0" dirty="0" smtClean="0"/>
              <a:t> &amp; </a:t>
            </a:r>
            <a:r>
              <a:rPr lang="en-GB" baseline="0" dirty="0" err="1" smtClean="0"/>
              <a:t>Spi</a:t>
            </a:r>
            <a:r>
              <a:rPr lang="en-GB" baseline="0" dirty="0" smtClean="0"/>
              <a:t>  together . Spiritual practice was in part meditation, in part liturgy</a:t>
            </a:r>
          </a:p>
          <a:p>
            <a:endParaRPr lang="en-GB" baseline="0" dirty="0" smtClean="0"/>
          </a:p>
          <a:p>
            <a:r>
              <a:rPr lang="en-GB" dirty="0" smtClean="0">
                <a:solidFill>
                  <a:srgbClr val="012D10"/>
                </a:solidFill>
              </a:rPr>
              <a:t>* How could one experimentally verify whether the mass had worked?</a:t>
            </a:r>
          </a:p>
          <a:p>
            <a:endParaRPr lang="en-GB" dirty="0" smtClean="0">
              <a:solidFill>
                <a:srgbClr val="012D10"/>
              </a:solidFill>
            </a:endParaRPr>
          </a:p>
          <a:p>
            <a:r>
              <a:rPr lang="en-GB" dirty="0" smtClean="0">
                <a:solidFill>
                  <a:srgbClr val="012D10"/>
                </a:solidFill>
              </a:rPr>
              <a:t>One</a:t>
            </a:r>
            <a:r>
              <a:rPr lang="en-GB" baseline="0" dirty="0" smtClean="0">
                <a:solidFill>
                  <a:srgbClr val="012D10"/>
                </a:solidFill>
              </a:rPr>
              <a:t> could regard this question as merely absurd – as a crass categorical error, like </a:t>
            </a:r>
            <a:r>
              <a:rPr lang="en-GB" dirty="0" smtClean="0">
                <a:solidFill>
                  <a:srgbClr val="012D10"/>
                </a:solidFill>
              </a:rPr>
              <a:t>“Looking for verbs in the refrigerator”  (to quote another</a:t>
            </a:r>
            <a:r>
              <a:rPr lang="en-GB" baseline="0" dirty="0" smtClean="0">
                <a:solidFill>
                  <a:srgbClr val="012D10"/>
                </a:solidFill>
              </a:rPr>
              <a:t> phrase I heard in connection with them)</a:t>
            </a:r>
          </a:p>
          <a:p>
            <a:endParaRPr lang="en-GB" baseline="0" dirty="0" smtClean="0">
              <a:solidFill>
                <a:srgbClr val="012D10"/>
              </a:solidFill>
            </a:endParaRPr>
          </a:p>
          <a:p>
            <a:r>
              <a:rPr lang="en-GB" baseline="0" dirty="0" smtClean="0">
                <a:solidFill>
                  <a:srgbClr val="012D10"/>
                </a:solidFill>
              </a:rPr>
              <a:t>But actually is was a profoundly creative move (a sort of </a:t>
            </a:r>
            <a:r>
              <a:rPr lang="en-GB" baseline="0" dirty="0" err="1" smtClean="0">
                <a:solidFill>
                  <a:srgbClr val="012D10"/>
                </a:solidFill>
              </a:rPr>
              <a:t>Koan</a:t>
            </a:r>
            <a:r>
              <a:rPr lang="en-GB" baseline="0" dirty="0" smtClean="0">
                <a:solidFill>
                  <a:srgbClr val="012D10"/>
                </a:solidFill>
              </a:rPr>
              <a:t>): starting from the idea that at least </a:t>
            </a:r>
            <a:r>
              <a:rPr lang="en-GB" i="1" baseline="0" dirty="0" smtClean="0">
                <a:solidFill>
                  <a:srgbClr val="012D10"/>
                </a:solidFill>
              </a:rPr>
              <a:t>some </a:t>
            </a:r>
            <a:r>
              <a:rPr lang="en-GB" i="0" baseline="0" dirty="0" smtClean="0">
                <a:solidFill>
                  <a:srgbClr val="012D10"/>
                </a:solidFill>
              </a:rPr>
              <a:t>spiritual practices could interface in some way with some aspects of science – where would you draw the line? And what exactly is it that makes one thing that makes the questions “How could ...”  beyond the pale?  </a:t>
            </a:r>
          </a:p>
          <a:p>
            <a:endParaRPr lang="en-GB" i="0" baseline="0" dirty="0" smtClean="0">
              <a:solidFill>
                <a:srgbClr val="012D10"/>
              </a:solidFill>
            </a:endParaRPr>
          </a:p>
          <a:p>
            <a:pPr>
              <a:buFont typeface="Arial" charset="0"/>
              <a:buNone/>
            </a:pPr>
            <a:r>
              <a:rPr lang="en-GB" i="0" baseline="0" dirty="0" smtClean="0">
                <a:solidFill>
                  <a:srgbClr val="012D10"/>
                </a:solidFill>
              </a:rPr>
              <a:t> * (The real problem ...)   (WOK to be discussed shortly)  </a:t>
            </a:r>
          </a:p>
          <a:p>
            <a:pPr>
              <a:buFont typeface="Arial" charset="0"/>
              <a:buNone/>
            </a:pPr>
            <a:endParaRPr lang="en-GB" i="0" baseline="0" dirty="0" smtClean="0">
              <a:solidFill>
                <a:srgbClr val="012D10"/>
              </a:solidFill>
            </a:endParaRPr>
          </a:p>
          <a:p>
            <a:pPr>
              <a:buFont typeface="Arial" charset="0"/>
              <a:buNone/>
            </a:pPr>
            <a:r>
              <a:rPr lang="en-GB" i="0" baseline="0" dirty="0" smtClean="0">
                <a:solidFill>
                  <a:srgbClr val="012D10"/>
                </a:solidFill>
              </a:rPr>
              <a:t>*   (Main obstacle)</a:t>
            </a:r>
          </a:p>
          <a:p>
            <a:endParaRPr lang="en-GB" i="0" baseline="0" dirty="0" smtClean="0">
              <a:solidFill>
                <a:srgbClr val="012D10"/>
              </a:solidFill>
            </a:endParaRPr>
          </a:p>
          <a:p>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1146175" y="685800"/>
            <a:ext cx="4572000" cy="3429000"/>
          </a:xfrm>
          <a:noFill/>
          <a:ln>
            <a:solidFill>
              <a:srgbClr val="000000"/>
            </a:solidFill>
            <a:miter lim="800000"/>
            <a:headEnd/>
            <a:tailEnd/>
          </a:ln>
        </p:spPr>
      </p:sp>
      <p:sp>
        <p:nvSpPr>
          <p:cNvPr id="43011" name="Rectangle 3"/>
          <p:cNvSpPr>
            <a:spLocks noGrp="1"/>
          </p:cNvSpPr>
          <p:nvPr>
            <p:ph type="body" idx="1"/>
          </p:nvPr>
        </p:nvSpPr>
        <p:spPr bwMode="auto">
          <a:xfrm>
            <a:off x="914400" y="4343400"/>
            <a:ext cx="5029200" cy="4114800"/>
          </a:xfrm>
          <a:noFill/>
        </p:spPr>
        <p:txBody>
          <a:bodyPr/>
          <a:lstStyle/>
          <a:p>
            <a:pPr eaLnBrk="1" hangingPunct="1"/>
            <a:r>
              <a:rPr lang="en-US" dirty="0" smtClean="0"/>
              <a:t>So what do I mean by “ways of knowing”?</a:t>
            </a:r>
          </a:p>
          <a:p>
            <a:pPr eaLnBrk="1" hangingPunct="1"/>
            <a:r>
              <a:rPr lang="en-US" dirty="0" smtClean="0"/>
              <a:t>We are </a:t>
            </a:r>
            <a:r>
              <a:rPr lang="en-US" b="1" dirty="0" smtClean="0"/>
              <a:t>constructed</a:t>
            </a:r>
            <a:r>
              <a:rPr lang="en-US" dirty="0" smtClean="0"/>
              <a:t> (through evolution) so as to have two distinct main ways of knowing, based on two main</a:t>
            </a:r>
            <a:r>
              <a:rPr lang="en-US" baseline="0" dirty="0" smtClean="0"/>
              <a:t> subsystems of the brain / mind</a:t>
            </a:r>
          </a:p>
          <a:p>
            <a:pPr eaLnBrk="1" hangingPunct="1"/>
            <a:r>
              <a:rPr lang="en-US" baseline="0" dirty="0" smtClean="0"/>
              <a:t>SMN will know these through </a:t>
            </a:r>
          </a:p>
          <a:p>
            <a:pPr eaLnBrk="1" hangingPunct="1"/>
            <a:r>
              <a:rPr lang="en-US" baseline="0" dirty="0" smtClean="0"/>
              <a:t>*Iain </a:t>
            </a:r>
            <a:r>
              <a:rPr lang="en-US" baseline="0" dirty="0" err="1" smtClean="0"/>
              <a:t>McGilchrist</a:t>
            </a:r>
            <a:endParaRPr lang="en-US" baseline="0" dirty="0" smtClean="0"/>
          </a:p>
          <a:p>
            <a:pPr eaLnBrk="1" hangingPunct="1"/>
            <a:endParaRPr lang="en-US" baseline="0" dirty="0" smtClean="0"/>
          </a:p>
          <a:p>
            <a:pPr eaLnBrk="1" hangingPunct="1"/>
            <a:r>
              <a:rPr lang="en-US" baseline="0" dirty="0" smtClean="0"/>
              <a:t>But I will use the terminology of the similar</a:t>
            </a:r>
            <a:endParaRPr lang="en-US" dirty="0" smtClean="0"/>
          </a:p>
          <a:p>
            <a:pPr eaLnBrk="1" hangingPunct="1"/>
            <a:r>
              <a:rPr lang="en-US" dirty="0" smtClean="0"/>
              <a:t>*</a:t>
            </a:r>
          </a:p>
          <a:p>
            <a:pPr eaLnBrk="1" hangingPunct="1"/>
            <a:r>
              <a:rPr lang="en-US" dirty="0" smtClean="0"/>
              <a:t>a </a:t>
            </a:r>
            <a:r>
              <a:rPr lang="en-US" sz="1400" dirty="0" smtClean="0"/>
              <a:t>diagram</a:t>
            </a:r>
            <a:r>
              <a:rPr lang="en-US" dirty="0" smtClean="0"/>
              <a:t> of some of the processing subsystems in the brain, according to Teasdale and Barnard - based on research on cognitive processing. .   </a:t>
            </a:r>
          </a:p>
          <a:p>
            <a:pPr eaLnBrk="1" hangingPunct="1"/>
            <a:endParaRPr lang="en-US" dirty="0" smtClean="0"/>
          </a:p>
          <a:p>
            <a:pPr eaLnBrk="1" hangingPunct="1"/>
            <a:r>
              <a:rPr lang="en-US" dirty="0" smtClean="0"/>
              <a:t>I am going to concentrate on the two large ones here -  p and r.  </a:t>
            </a:r>
          </a:p>
          <a:p>
            <a:pPr eaLnBrk="1" hangingPunct="1"/>
            <a:r>
              <a:rPr lang="en-US" dirty="0" smtClean="0"/>
              <a:t>p = verbal based logical reasoning - with a verbally coded memory store.</a:t>
            </a:r>
          </a:p>
          <a:p>
            <a:pPr eaLnBrk="1" hangingPunct="1"/>
            <a:endParaRPr lang="en-US" dirty="0" smtClean="0"/>
          </a:p>
          <a:p>
            <a:pPr eaLnBrk="1" hangingPunct="1"/>
            <a:r>
              <a:rPr lang="en-US" dirty="0" smtClean="0"/>
              <a:t>r= holistic, overall meaning processing.  Direct connections with sense modalities (in contrast to p) and a memory store coded in every sensory modality - vivid and immediate.  The connection with emotional response made possible by the direct connection with state of bodily arousal.</a:t>
            </a:r>
          </a:p>
          <a:p>
            <a:pPr eaLnBrk="1" hangingPunct="1"/>
            <a:endParaRPr lang="en-US" dirty="0" smtClean="0"/>
          </a:p>
          <a:p>
            <a:pPr eaLnBrk="1" hangingPunct="1"/>
            <a:r>
              <a:rPr lang="en-US" dirty="0" smtClean="0"/>
              <a:t>For complete processing, you need both working in close communication.  Because the systems are distinct, it is possible for this communication to become overloaded or skewed in some way.</a:t>
            </a:r>
          </a:p>
          <a:p>
            <a:pPr eaLnBrk="1" hangingPunct="1"/>
            <a:r>
              <a:rPr lang="en-US" dirty="0" smtClean="0"/>
              <a:t>This helps to explain a lot of what goes wrong for human beings.</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a:t>
            </a:r>
            <a:r>
              <a:rPr lang="en-GB" baseline="0" dirty="0" smtClean="0"/>
              <a:t> do we use this insight to enable science and spirituality to engage appropriately with each other?</a:t>
            </a:r>
          </a:p>
          <a:p>
            <a:endParaRPr lang="en-GB" baseline="0" dirty="0" smtClean="0"/>
          </a:p>
          <a:p>
            <a:pPr>
              <a:buFont typeface="Arial" charset="0"/>
              <a:buNone/>
            </a:pPr>
            <a:r>
              <a:rPr lang="en-GB" baseline="0" dirty="0" smtClean="0"/>
              <a:t>*The basic problem is the </a:t>
            </a:r>
            <a:r>
              <a:rPr lang="en-GB" i="1" baseline="0" dirty="0" smtClean="0"/>
              <a:t>incommensurability of the propositional and the implicational</a:t>
            </a:r>
          </a:p>
          <a:p>
            <a:pPr>
              <a:buFont typeface="Arial" charset="0"/>
              <a:buNone/>
            </a:pPr>
            <a:endParaRPr lang="en-GB" i="1" baseline="0" dirty="0" smtClean="0"/>
          </a:p>
          <a:p>
            <a:pPr>
              <a:buFont typeface="Arial" charset="0"/>
              <a:buNone/>
            </a:pPr>
            <a:r>
              <a:rPr lang="en-GB" i="1" baseline="0" dirty="0" smtClean="0"/>
              <a:t>* </a:t>
            </a:r>
            <a:r>
              <a:rPr lang="en-GB" i="0" baseline="0" dirty="0" smtClean="0"/>
              <a:t>The way round is through modelling</a:t>
            </a:r>
          </a:p>
          <a:p>
            <a:pPr>
              <a:buFont typeface="Arial" charset="0"/>
              <a:buNone/>
            </a:pPr>
            <a:endParaRPr lang="en-GB" i="0" baseline="0" dirty="0" smtClean="0"/>
          </a:p>
          <a:p>
            <a:pPr>
              <a:buFont typeface="Arial" charset="0"/>
              <a:buNone/>
            </a:pPr>
            <a:r>
              <a:rPr lang="en-GB" i="0" baseline="0" dirty="0" smtClean="0"/>
              <a:t>* The result is the emergence of alternative logics</a:t>
            </a:r>
          </a:p>
          <a:p>
            <a:pPr>
              <a:buFont typeface="Arial" charset="0"/>
              <a:buNone/>
            </a:pPr>
            <a:endParaRPr lang="en-GB" dirty="0" smtClean="0"/>
          </a:p>
          <a:p>
            <a:pPr>
              <a:buFont typeface="Arial" charset="0"/>
              <a:buNone/>
            </a:pPr>
            <a:r>
              <a:rPr lang="en-GB" dirty="0" smtClean="0"/>
              <a:t> * so where are we to start ...</a:t>
            </a:r>
          </a:p>
          <a:p>
            <a:pPr>
              <a:buFont typeface="Arial" charset="0"/>
              <a:buNone/>
            </a:pPr>
            <a:endParaRPr lang="en-GB" dirty="0" smtClean="0"/>
          </a:p>
          <a:p>
            <a:pPr>
              <a:buFont typeface="Arial" charset="0"/>
              <a:buNone/>
            </a:pPr>
            <a:r>
              <a:rPr lang="en-GB" dirty="0" smtClean="0"/>
              <a:t> * consciousness</a:t>
            </a:r>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How not to do it</a:t>
            </a:r>
            <a:r>
              <a:rPr lang="en-GB" sz="1200" kern="1200" dirty="0" smtClean="0">
                <a:solidFill>
                  <a:schemeClr val="tx1"/>
                </a:solidFill>
                <a:latin typeface="+mn-lt"/>
                <a:ea typeface="+mn-ea"/>
                <a:cs typeface="+mn-cs"/>
              </a:rPr>
              <a:t>: by defining conc. in such a way as to deny the existence of any way of knowing other than the propositional</a:t>
            </a:r>
            <a:endParaRPr lang="en-GB" dirty="0" smtClean="0"/>
          </a:p>
          <a:p>
            <a:endParaRPr lang="en-GB" dirty="0" smtClean="0"/>
          </a:p>
          <a:p>
            <a:r>
              <a:rPr lang="en-GB" dirty="0" smtClean="0"/>
              <a:t>Adopting</a:t>
            </a:r>
            <a:r>
              <a:rPr lang="en-GB" baseline="0" dirty="0" smtClean="0"/>
              <a:t> t</a:t>
            </a:r>
            <a:r>
              <a:rPr lang="en-GB" dirty="0" smtClean="0"/>
              <a:t>he viewpoint</a:t>
            </a:r>
            <a:r>
              <a:rPr lang="en-GB" baseline="0" dirty="0" smtClean="0"/>
              <a:t> of cog subsystems suggests consciousness as involving </a:t>
            </a:r>
            <a:r>
              <a:rPr lang="en-GB" b="1" baseline="0" dirty="0" smtClean="0"/>
              <a:t>being , </a:t>
            </a:r>
            <a:r>
              <a:rPr lang="en-GB" b="0" baseline="0" dirty="0" smtClean="0"/>
              <a:t>and most strongly linked to the relational side, while physics involves the propositional, in a complementary manner</a:t>
            </a:r>
          </a:p>
          <a:p>
            <a:endParaRPr lang="en-GB" b="0" baseline="0" dirty="0" smtClean="0"/>
          </a:p>
          <a:p>
            <a:r>
              <a:rPr lang="en-GB" b="0" baseline="0" dirty="0" smtClean="0"/>
              <a:t>*   “Physics - </a:t>
            </a:r>
            <a:r>
              <a:rPr lang="en-GB" b="0" baseline="0" dirty="0" err="1" smtClean="0"/>
              <a:t>conciousness</a:t>
            </a:r>
            <a:r>
              <a:rPr lang="en-GB" b="0" baseline="0" dirty="0" smtClean="0"/>
              <a:t> -  being”</a:t>
            </a:r>
            <a:endParaRPr lang="en-GB" dirty="0" smtClean="0"/>
          </a:p>
          <a:p>
            <a:r>
              <a:rPr lang="en-GB" dirty="0" smtClean="0"/>
              <a:t>I will concentrate here</a:t>
            </a:r>
            <a:r>
              <a:rPr lang="en-GB" baseline="0" dirty="0" smtClean="0"/>
              <a:t> on o</a:t>
            </a:r>
            <a:r>
              <a:rPr lang="en-GB" dirty="0" smtClean="0"/>
              <a:t>ne</a:t>
            </a:r>
            <a:r>
              <a:rPr lang="en-GB" baseline="0" dirty="0" smtClean="0"/>
              <a:t> particular – and controversial - strand of thought which uses quantum physics to make a link between physics and consciousness </a:t>
            </a:r>
          </a:p>
          <a:p>
            <a:endParaRPr lang="en-GB" baseline="0" dirty="0" smtClean="0"/>
          </a:p>
          <a:p>
            <a:pPr>
              <a:buFont typeface="Arial" charset="0"/>
              <a:buNone/>
            </a:pPr>
            <a:r>
              <a:rPr lang="en-GB" baseline="0" dirty="0" smtClean="0"/>
              <a:t>*</a:t>
            </a:r>
          </a:p>
          <a:p>
            <a:pPr>
              <a:buFont typeface="Arial" charset="0"/>
              <a:buNone/>
            </a:pPr>
            <a:r>
              <a:rPr lang="en-GB" baseline="0" dirty="0" smtClean="0"/>
              <a:t>*</a:t>
            </a:r>
          </a:p>
          <a:p>
            <a:pPr>
              <a:buFont typeface="Arial" charset="0"/>
              <a:buNone/>
            </a:pPr>
            <a:r>
              <a:rPr lang="en-GB" baseline="0" dirty="0" smtClean="0"/>
              <a:t>So what is the idea, in more detail ... ?</a:t>
            </a:r>
          </a:p>
          <a:p>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sort of physics that L &amp; B were talking about involved</a:t>
            </a:r>
            <a:r>
              <a:rPr lang="en-GB" baseline="0" dirty="0" smtClean="0"/>
              <a:t> experiments like this one depicted here ...</a:t>
            </a:r>
          </a:p>
          <a:p>
            <a:r>
              <a:rPr lang="en-GB" baseline="0" dirty="0" smtClean="0"/>
              <a:t>If left to run, build up an “interference pattern” indicating some sort of wave process involved in the passage of the particles. The photographic film constitutes an “observation”, and it will be subsequently examined by a human </a:t>
            </a:r>
            <a:r>
              <a:rPr lang="en-GB" b="1" baseline="0" dirty="0" smtClean="0"/>
              <a:t>observer</a:t>
            </a:r>
            <a:endParaRPr lang="en-GB" baseline="0" dirty="0" smtClean="0"/>
          </a:p>
          <a:p>
            <a:endParaRPr lang="en-GB" baseline="0" dirty="0" smtClean="0"/>
          </a:p>
          <a:p>
            <a:r>
              <a:rPr lang="en-GB" baseline="0" dirty="0" smtClean="0"/>
              <a:t>On the other hand one could have an observer who was examining what was going on particle-by particle,</a:t>
            </a:r>
          </a:p>
          <a:p>
            <a:endParaRPr lang="en-GB" baseline="0" dirty="0" smtClean="0"/>
          </a:p>
          <a:p>
            <a:r>
              <a:rPr lang="en-GB" baseline="0" dirty="0" smtClean="0"/>
              <a:t>*</a:t>
            </a:r>
          </a:p>
          <a:p>
            <a:r>
              <a:rPr lang="en-GB" baseline="0" dirty="0" smtClean="0"/>
              <a:t> and in particular examines which slit each particle goes through. Then there is no interference: </a:t>
            </a:r>
          </a:p>
          <a:p>
            <a:endParaRPr lang="en-GB" baseline="0" dirty="0" smtClean="0"/>
          </a:p>
          <a:p>
            <a:r>
              <a:rPr lang="en-GB" baseline="0" dirty="0" smtClean="0"/>
              <a:t>Discussion by L &amp; B</a:t>
            </a:r>
            <a:endParaRPr lang="en-GB" b="1" dirty="0" smtClean="0"/>
          </a:p>
          <a:p>
            <a:endParaRPr lang="en-GB" b="1" dirty="0" smtClean="0"/>
          </a:p>
        </p:txBody>
      </p:sp>
      <p:sp>
        <p:nvSpPr>
          <p:cNvPr id="4" name="Slide Number Placeholder 3"/>
          <p:cNvSpPr>
            <a:spLocks noGrp="1"/>
          </p:cNvSpPr>
          <p:nvPr>
            <p:ph type="sldNum" sz="quarter" idx="10"/>
          </p:nvPr>
        </p:nvSpPr>
        <p:spPr/>
        <p:txBody>
          <a:bodyPr/>
          <a:lstStyle/>
          <a:p>
            <a:fld id="{DD7B93F3-3ADE-40DF-8DB7-12A2AF4B8372}"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GB" dirty="0" smtClean="0"/>
              <a:t>* London and Bauer’s pamphlet</a:t>
            </a:r>
          </a:p>
          <a:p>
            <a:pPr>
              <a:buFont typeface="Arial" charset="0"/>
              <a:buNone/>
            </a:pPr>
            <a:endParaRPr lang="en-GB" dirty="0" smtClean="0"/>
          </a:p>
          <a:p>
            <a:pPr>
              <a:buFont typeface="Arial" charset="0"/>
              <a:buChar char="•"/>
            </a:pPr>
            <a:r>
              <a:rPr lang="en-GB" dirty="0" smtClean="0"/>
              <a:t>Observation</a:t>
            </a:r>
          </a:p>
          <a:p>
            <a:pPr>
              <a:buFont typeface="Arial" charset="0"/>
              <a:buChar char="•"/>
            </a:pPr>
            <a:r>
              <a:rPr lang="en-GB" baseline="0" dirty="0" smtClean="0"/>
              <a:t>– note terminology of observer and     </a:t>
            </a:r>
            <a:r>
              <a:rPr lang="en-GB" b="1" dirty="0" smtClean="0"/>
              <a:t>“pointer”</a:t>
            </a:r>
            <a:endParaRPr lang="en-GB" dirty="0" smtClean="0"/>
          </a:p>
          <a:p>
            <a:endParaRPr lang="en-GB" dirty="0" smtClean="0"/>
          </a:p>
          <a:p>
            <a:r>
              <a:rPr lang="en-GB" dirty="0" smtClean="0"/>
              <a:t>*  But ??knowledge??</a:t>
            </a:r>
            <a:r>
              <a:rPr lang="en-GB" baseline="0" dirty="0" smtClean="0"/>
              <a:t> (propositional)</a:t>
            </a:r>
          </a:p>
          <a:p>
            <a:endParaRPr lang="en-GB" baseline="0" dirty="0" smtClean="0"/>
          </a:p>
          <a:p>
            <a:r>
              <a:rPr lang="en-GB" baseline="0" dirty="0" smtClean="0"/>
              <a:t>Choose – yes, but how – what does it mean? (later – asserting a context)</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Mixture </a:t>
            </a:r>
            <a:r>
              <a:rPr lang="en-GB" sz="1200" kern="1200" dirty="0" smtClean="0">
                <a:solidFill>
                  <a:schemeClr val="tx1"/>
                </a:solidFill>
                <a:latin typeface="+mn-lt"/>
                <a:ea typeface="+mn-ea"/>
                <a:cs typeface="+mn-cs"/>
              </a:rPr>
              <a:t>– von Neumann’s idea that the apparatus does not single out a particular outcome, but produces a “mixture” of different possibilities. A further process is required to obtain a particular outcome – according to L &amp; B, the observer</a:t>
            </a:r>
          </a:p>
          <a:p>
            <a:endParaRPr lang="en-GB" baseline="0" dirty="0" smtClean="0"/>
          </a:p>
          <a:p>
            <a:r>
              <a:rPr lang="en-GB" baseline="0" dirty="0" smtClean="0"/>
              <a:t>“New wave function” – changing the final outcome implicates the previous events</a:t>
            </a:r>
          </a:p>
          <a:p>
            <a:r>
              <a:rPr lang="en-GB" baseline="0" dirty="0" smtClean="0"/>
              <a:t> leading up to it- an aspect of entanglement.</a:t>
            </a:r>
          </a:p>
          <a:p>
            <a:endParaRPr lang="en-GB" baseline="0" dirty="0" smtClean="0"/>
          </a:p>
          <a:p>
            <a:r>
              <a:rPr lang="en-GB" baseline="0" dirty="0" smtClean="0"/>
              <a:t>* Recognition – but what is “consciousness” – in what sense?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does L &amp; B’s argument look like from the relational point</a:t>
            </a:r>
            <a:r>
              <a:rPr lang="en-GB" baseline="0" dirty="0" smtClean="0"/>
              <a:t> of view? </a:t>
            </a:r>
            <a:r>
              <a:rPr lang="en-GB" sz="1200" kern="1200" dirty="0" smtClean="0">
                <a:solidFill>
                  <a:schemeClr val="tx1"/>
                </a:solidFill>
                <a:latin typeface="+mn-lt"/>
                <a:ea typeface="+mn-ea"/>
                <a:cs typeface="+mn-cs"/>
              </a:rPr>
              <a:t>(move towards it)</a:t>
            </a:r>
            <a:endParaRPr lang="en-GB" baseline="0" dirty="0" smtClean="0"/>
          </a:p>
          <a:p>
            <a:r>
              <a:rPr lang="en-GB" baseline="0" dirty="0" smtClean="0"/>
              <a:t>*</a:t>
            </a:r>
          </a:p>
          <a:p>
            <a:r>
              <a:rPr lang="en-GB" baseline="0" dirty="0" smtClean="0"/>
              <a:t> Does consciousness in fact do anything?</a:t>
            </a:r>
          </a:p>
          <a:p>
            <a:r>
              <a:rPr lang="en-GB"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12D10"/>
                </a:solidFill>
              </a:rPr>
              <a:t>Epiphenomenalism: </a:t>
            </a:r>
            <a:r>
              <a:rPr lang="en-GB" dirty="0" smtClean="0"/>
              <a:t>consciousness merely supplies a subjective gloss on top of purely mechanical processes</a:t>
            </a:r>
          </a:p>
          <a:p>
            <a:r>
              <a:rPr lang="en-GB"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12D10"/>
                </a:solidFill>
              </a:rPr>
              <a:t>Non-action (</a:t>
            </a:r>
            <a:r>
              <a:rPr lang="en-GB" i="1" dirty="0" err="1" smtClean="0">
                <a:solidFill>
                  <a:srgbClr val="012D10"/>
                </a:solidFill>
              </a:rPr>
              <a:t>wu</a:t>
            </a:r>
            <a:r>
              <a:rPr lang="en-GB" i="1" dirty="0" smtClean="0">
                <a:solidFill>
                  <a:srgbClr val="012D10"/>
                </a:solidFill>
              </a:rPr>
              <a:t> </a:t>
            </a:r>
            <a:r>
              <a:rPr lang="en-GB" i="1" dirty="0" err="1" smtClean="0">
                <a:solidFill>
                  <a:srgbClr val="012D10"/>
                </a:solidFill>
              </a:rPr>
              <a:t>wei</a:t>
            </a:r>
            <a:r>
              <a:rPr lang="en-GB" dirty="0" smtClean="0">
                <a:solidFill>
                  <a:srgbClr val="012D10"/>
                </a:solidFill>
              </a:rPr>
              <a:t>) is an important principle: partly agrees with </a:t>
            </a:r>
            <a:r>
              <a:rPr lang="en-GB" dirty="0" err="1" smtClean="0">
                <a:solidFill>
                  <a:srgbClr val="012D10"/>
                </a:solidFill>
              </a:rPr>
              <a:t>epip</a:t>
            </a:r>
            <a:r>
              <a:rPr lang="en-GB" dirty="0" smtClean="0">
                <a:solidFill>
                  <a:srgbClr val="012D10"/>
                </a:solidFill>
              </a:rPr>
              <a:t>, but it affirms that we do make a difference, but this is more by being (the relational) than by force (the propositional).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12D10"/>
                </a:solidFill>
              </a:rPr>
              <a:t>(the </a:t>
            </a:r>
            <a:r>
              <a:rPr lang="en-GB" dirty="0" err="1" smtClean="0">
                <a:solidFill>
                  <a:srgbClr val="012D10"/>
                </a:solidFill>
              </a:rPr>
              <a:t>sein</a:t>
            </a:r>
            <a:r>
              <a:rPr lang="en-GB" dirty="0" smtClean="0">
                <a:solidFill>
                  <a:srgbClr val="012D10"/>
                </a:solidFill>
              </a:rPr>
              <a:t> </a:t>
            </a:r>
            <a:r>
              <a:rPr lang="en-GB" dirty="0" err="1" smtClean="0">
                <a:solidFill>
                  <a:srgbClr val="012D10"/>
                </a:solidFill>
              </a:rPr>
              <a:t>Sein</a:t>
            </a:r>
            <a:r>
              <a:rPr lang="en-GB" dirty="0" smtClean="0">
                <a:solidFill>
                  <a:srgbClr val="012D10"/>
                </a:solidFill>
              </a:rPr>
              <a:t> </a:t>
            </a:r>
            <a:r>
              <a:rPr lang="en-GB" dirty="0" err="1" smtClean="0">
                <a:solidFill>
                  <a:srgbClr val="012D10"/>
                </a:solidFill>
              </a:rPr>
              <a:t>Seyn</a:t>
            </a:r>
            <a:r>
              <a:rPr lang="en-GB" baseline="0" dirty="0" smtClean="0">
                <a:solidFill>
                  <a:srgbClr val="012D10"/>
                </a:solidFill>
              </a:rPr>
              <a:t> trap ... B=verb, b=noun)</a:t>
            </a:r>
            <a:endParaRPr lang="en-GB" dirty="0" smtClean="0">
              <a:solidFill>
                <a:srgbClr val="012D1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12D10"/>
                </a:solidFill>
              </a:rPr>
              <a:t>*</a:t>
            </a:r>
          </a:p>
          <a:p>
            <a:endParaRPr lang="en-GB" baseline="0" dirty="0" smtClean="0"/>
          </a:p>
          <a:p>
            <a:r>
              <a:rPr lang="en-GB" dirty="0" smtClean="0"/>
              <a:t>Consciousness is about relationship – with people, with other conscious</a:t>
            </a:r>
            <a:r>
              <a:rPr lang="en-GB" baseline="0" dirty="0" smtClean="0"/>
              <a:t> beings, </a:t>
            </a:r>
          </a:p>
          <a:p>
            <a:r>
              <a:rPr lang="en-GB" baseline="0" dirty="0" smtClean="0"/>
              <a:t>with yourself – with your own ideas - with the land, with the sea</a:t>
            </a:r>
            <a:r>
              <a:rPr lang="en-GB" dirty="0" smtClean="0"/>
              <a:t>:</a:t>
            </a:r>
            <a:r>
              <a:rPr lang="en-GB" baseline="0" dirty="0" smtClean="0"/>
              <a:t>  </a:t>
            </a:r>
          </a:p>
          <a:p>
            <a:r>
              <a:rPr lang="en-GB" baseline="0" dirty="0" smtClean="0"/>
              <a:t>Consciousness is about establishing a relationship and standing within it</a:t>
            </a:r>
          </a:p>
          <a:p>
            <a:endParaRPr lang="en-GB" baseline="0" dirty="0" smtClean="0"/>
          </a:p>
          <a:p>
            <a:r>
              <a:rPr lang="en-GB" baseline="0" dirty="0" smtClean="0"/>
              <a:t>Relationship (I – Thou) is shared being</a:t>
            </a:r>
          </a:p>
          <a:p>
            <a:r>
              <a:rPr lang="en-GB" baseline="0" dirty="0" smtClean="0"/>
              <a:t> </a:t>
            </a:r>
          </a:p>
          <a:p>
            <a:r>
              <a:rPr lang="en-GB" baseline="0" dirty="0" smtClean="0"/>
              <a:t>With this in mind, what does spiritual practice tell us about what consciousness does?</a:t>
            </a:r>
          </a:p>
          <a:p>
            <a:endParaRPr lang="en-GB" baseline="0" dirty="0" smtClean="0"/>
          </a:p>
          <a:p>
            <a:pPr>
              <a:buFont typeface="Arial" charset="0"/>
              <a:buNone/>
            </a:pPr>
            <a:r>
              <a:rPr lang="en-GB" dirty="0" smtClean="0">
                <a:solidFill>
                  <a:srgbClr val="012D10"/>
                </a:solidFill>
              </a:rPr>
              <a:t> * “Practice” is training for the real thing</a:t>
            </a:r>
          </a:p>
          <a:p>
            <a:pPr>
              <a:buFont typeface="Arial" charset="0"/>
              <a:buNone/>
            </a:pPr>
            <a:r>
              <a:rPr lang="en-GB" dirty="0" smtClean="0">
                <a:solidFill>
                  <a:srgbClr val="012D10"/>
                </a:solidFill>
              </a:rPr>
              <a:t>What I am has an effect, and the awareness of this is important in </a:t>
            </a:r>
            <a:r>
              <a:rPr lang="en-GB" dirty="0" err="1" smtClean="0">
                <a:solidFill>
                  <a:srgbClr val="012D10"/>
                </a:solidFill>
              </a:rPr>
              <a:t>spritual</a:t>
            </a:r>
            <a:r>
              <a:rPr lang="en-GB" dirty="0" smtClean="0">
                <a:solidFill>
                  <a:srgbClr val="012D10"/>
                </a:solidFill>
              </a:rPr>
              <a:t> practice. </a:t>
            </a:r>
          </a:p>
          <a:p>
            <a:pPr>
              <a:buFont typeface="Arial" charset="0"/>
              <a:buChar char="•"/>
            </a:pPr>
            <a:endParaRPr lang="en-GB" dirty="0" smtClean="0">
              <a:solidFill>
                <a:srgbClr val="012D10"/>
              </a:solidFill>
            </a:endParaRPr>
          </a:p>
          <a:p>
            <a:pPr>
              <a:buFont typeface="Arial" charset="0"/>
              <a:buNone/>
            </a:pPr>
            <a:r>
              <a:rPr lang="en-GB" dirty="0" smtClean="0"/>
              <a:t>* Work – but what does that mean? Revisit Meister Eckhart</a:t>
            </a:r>
          </a:p>
          <a:p>
            <a:pPr>
              <a:buFont typeface="Arial" charset="0"/>
              <a:buNone/>
            </a:pPr>
            <a:r>
              <a:rPr lang="en-GB" dirty="0" smtClean="0"/>
              <a:t>* </a:t>
            </a:r>
          </a:p>
          <a:p>
            <a:pPr>
              <a:buFont typeface="Arial" charset="0"/>
              <a:buNone/>
            </a:pPr>
            <a:r>
              <a:rPr lang="en-GB" dirty="0" smtClean="0"/>
              <a:t>* In other words. Work</a:t>
            </a:r>
            <a:r>
              <a:rPr lang="en-GB" baseline="0" dirty="0" smtClean="0"/>
              <a:t> and being (verb) are identical  - and identical with Being (God)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D7B93F3-3ADE-40DF-8DB7-12A2AF4B837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998AF-61BD-4CF8-AA31-D5C53B45C646}" type="datetimeFigureOut">
              <a:rPr lang="en-GB" smtClean="0"/>
              <a:pPr/>
              <a:t>12/06/2013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C8666-133A-40BA-B55A-0E299DFDE7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998AF-61BD-4CF8-AA31-D5C53B45C646}" type="datetimeFigureOut">
              <a:rPr lang="en-GB" smtClean="0"/>
              <a:pPr/>
              <a:t>12/06/2013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C8666-133A-40BA-B55A-0E299DFDE7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332656"/>
            <a:ext cx="7416824" cy="1123384"/>
          </a:xfrm>
          <a:prstGeom prst="rect">
            <a:avLst/>
          </a:prstGeom>
          <a:noFill/>
        </p:spPr>
        <p:txBody>
          <a:bodyPr wrap="square" rtlCol="0">
            <a:spAutoFit/>
          </a:bodyPr>
          <a:lstStyle/>
          <a:p>
            <a:pPr algn="ctr"/>
            <a:r>
              <a:rPr lang="en-GB" sz="2400" dirty="0">
                <a:solidFill>
                  <a:srgbClr val="177B1C"/>
                </a:solidFill>
              </a:rPr>
              <a:t>The Living Cosmos - from Oak Trees to the “Big Bang</a:t>
            </a:r>
            <a:r>
              <a:rPr lang="en-GB" sz="2400" dirty="0" smtClean="0">
                <a:solidFill>
                  <a:srgbClr val="177B1C"/>
                </a:solidFill>
              </a:rPr>
              <a:t>”</a:t>
            </a:r>
          </a:p>
          <a:p>
            <a:pPr algn="ctr">
              <a:spcBef>
                <a:spcPts val="600"/>
              </a:spcBef>
            </a:pPr>
            <a:r>
              <a:rPr lang="en-GB" sz="2000" dirty="0" smtClean="0">
                <a:solidFill>
                  <a:srgbClr val="177B1C"/>
                </a:solidFill>
              </a:rPr>
              <a:t>Chris Clarke</a:t>
            </a:r>
            <a:endParaRPr lang="en-GB" sz="2000" dirty="0">
              <a:solidFill>
                <a:srgbClr val="177B1C"/>
              </a:solidFill>
            </a:endParaRPr>
          </a:p>
          <a:p>
            <a:endParaRPr lang="en-GB" dirty="0">
              <a:solidFill>
                <a:srgbClr val="177B1C"/>
              </a:solidFill>
            </a:endParaRPr>
          </a:p>
        </p:txBody>
      </p:sp>
      <p:sp>
        <p:nvSpPr>
          <p:cNvPr id="5" name="TextBox 4"/>
          <p:cNvSpPr txBox="1"/>
          <p:nvPr/>
        </p:nvSpPr>
        <p:spPr>
          <a:xfrm>
            <a:off x="179512" y="1556792"/>
            <a:ext cx="3960440" cy="400110"/>
          </a:xfrm>
          <a:prstGeom prst="rect">
            <a:avLst/>
          </a:prstGeom>
          <a:noFill/>
        </p:spPr>
        <p:txBody>
          <a:bodyPr wrap="square" rtlCol="0">
            <a:spAutoFit/>
          </a:bodyPr>
          <a:lstStyle/>
          <a:p>
            <a:r>
              <a:rPr lang="en-GB" sz="2000" i="1" dirty="0" smtClean="0">
                <a:solidFill>
                  <a:srgbClr val="970B51"/>
                </a:solidFill>
              </a:rPr>
              <a:t>My (variegated) spiritual practice</a:t>
            </a:r>
            <a:endParaRPr lang="en-GB" i="1" dirty="0">
              <a:solidFill>
                <a:srgbClr val="970B51"/>
              </a:solidFill>
            </a:endParaRPr>
          </a:p>
        </p:txBody>
      </p:sp>
      <p:cxnSp>
        <p:nvCxnSpPr>
          <p:cNvPr id="7" name="Straight Arrow Connector 6"/>
          <p:cNvCxnSpPr>
            <a:endCxn id="15" idx="0"/>
          </p:cNvCxnSpPr>
          <p:nvPr/>
        </p:nvCxnSpPr>
        <p:spPr>
          <a:xfrm flipH="1">
            <a:off x="1187624" y="3645024"/>
            <a:ext cx="720080" cy="792088"/>
          </a:xfrm>
          <a:prstGeom prst="straightConnector1">
            <a:avLst/>
          </a:prstGeom>
          <a:ln w="38100">
            <a:solidFill>
              <a:srgbClr val="970B5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4" idx="0"/>
          </p:cNvCxnSpPr>
          <p:nvPr/>
        </p:nvCxnSpPr>
        <p:spPr>
          <a:xfrm>
            <a:off x="2555776" y="3645024"/>
            <a:ext cx="756084" cy="792088"/>
          </a:xfrm>
          <a:prstGeom prst="straightConnector1">
            <a:avLst/>
          </a:prstGeom>
          <a:ln w="38100">
            <a:solidFill>
              <a:srgbClr val="970B5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0528" y="2780928"/>
            <a:ext cx="3528392" cy="761747"/>
          </a:xfrm>
          <a:prstGeom prst="rect">
            <a:avLst/>
          </a:prstGeom>
        </p:spPr>
        <p:txBody>
          <a:bodyPr wrap="square">
            <a:spAutoFit/>
          </a:bodyPr>
          <a:lstStyle/>
          <a:p>
            <a:pPr algn="ctr">
              <a:spcBef>
                <a:spcPts val="600"/>
              </a:spcBef>
              <a:spcAft>
                <a:spcPts val="300"/>
              </a:spcAft>
            </a:pPr>
            <a:r>
              <a:rPr lang="en-GB" dirty="0" smtClean="0">
                <a:solidFill>
                  <a:srgbClr val="970B51"/>
                </a:solidFill>
              </a:rPr>
              <a:t>Relaxation response</a:t>
            </a:r>
          </a:p>
          <a:p>
            <a:pPr algn="ctr">
              <a:spcBef>
                <a:spcPts val="600"/>
              </a:spcBef>
            </a:pPr>
            <a:r>
              <a:rPr lang="en-GB" dirty="0" smtClean="0">
                <a:solidFill>
                  <a:srgbClr val="970B51"/>
                </a:solidFill>
              </a:rPr>
              <a:t>Mental quieting</a:t>
            </a:r>
            <a:endParaRPr lang="en-GB" dirty="0"/>
          </a:p>
        </p:txBody>
      </p:sp>
      <p:sp>
        <p:nvSpPr>
          <p:cNvPr id="14" name="TextBox 13"/>
          <p:cNvSpPr txBox="1"/>
          <p:nvPr/>
        </p:nvSpPr>
        <p:spPr>
          <a:xfrm>
            <a:off x="2267744" y="4437112"/>
            <a:ext cx="2088232" cy="923330"/>
          </a:xfrm>
          <a:prstGeom prst="rect">
            <a:avLst/>
          </a:prstGeom>
          <a:noFill/>
        </p:spPr>
        <p:txBody>
          <a:bodyPr wrap="square" rtlCol="0">
            <a:spAutoFit/>
          </a:bodyPr>
          <a:lstStyle/>
          <a:p>
            <a:pPr algn="ctr"/>
            <a:r>
              <a:rPr lang="en-GB" dirty="0" smtClean="0">
                <a:solidFill>
                  <a:srgbClr val="970B51"/>
                </a:solidFill>
              </a:rPr>
              <a:t>Listening</a:t>
            </a:r>
          </a:p>
          <a:p>
            <a:pPr algn="ctr"/>
            <a:r>
              <a:rPr lang="en-GB" dirty="0" smtClean="0">
                <a:solidFill>
                  <a:srgbClr val="970B51"/>
                </a:solidFill>
              </a:rPr>
              <a:t>(relationship with the particular)</a:t>
            </a:r>
            <a:endParaRPr lang="en-GB" dirty="0">
              <a:solidFill>
                <a:srgbClr val="970B51"/>
              </a:solidFill>
            </a:endParaRPr>
          </a:p>
        </p:txBody>
      </p:sp>
      <p:sp>
        <p:nvSpPr>
          <p:cNvPr id="15" name="TextBox 14"/>
          <p:cNvSpPr txBox="1"/>
          <p:nvPr/>
        </p:nvSpPr>
        <p:spPr>
          <a:xfrm>
            <a:off x="179512" y="4437112"/>
            <a:ext cx="2016224" cy="923330"/>
          </a:xfrm>
          <a:prstGeom prst="rect">
            <a:avLst/>
          </a:prstGeom>
          <a:noFill/>
        </p:spPr>
        <p:txBody>
          <a:bodyPr wrap="square" rtlCol="0">
            <a:spAutoFit/>
          </a:bodyPr>
          <a:lstStyle/>
          <a:p>
            <a:pPr algn="ctr"/>
            <a:r>
              <a:rPr lang="en-GB" dirty="0" smtClean="0">
                <a:solidFill>
                  <a:srgbClr val="970B51"/>
                </a:solidFill>
              </a:rPr>
              <a:t>Opening</a:t>
            </a:r>
            <a:br>
              <a:rPr lang="en-GB" dirty="0" smtClean="0">
                <a:solidFill>
                  <a:srgbClr val="970B51"/>
                </a:solidFill>
              </a:rPr>
            </a:br>
            <a:r>
              <a:rPr lang="en-GB" dirty="0" smtClean="0">
                <a:solidFill>
                  <a:srgbClr val="970B51"/>
                </a:solidFill>
              </a:rPr>
              <a:t>(absorption into the larger) </a:t>
            </a:r>
            <a:endParaRPr lang="en-GB" dirty="0">
              <a:solidFill>
                <a:srgbClr val="970B51"/>
              </a:solidFill>
            </a:endParaRPr>
          </a:p>
        </p:txBody>
      </p:sp>
      <p:sp>
        <p:nvSpPr>
          <p:cNvPr id="13" name="TextBox 12"/>
          <p:cNvSpPr txBox="1"/>
          <p:nvPr/>
        </p:nvSpPr>
        <p:spPr>
          <a:xfrm>
            <a:off x="2195736" y="2788569"/>
            <a:ext cx="2520280" cy="1077218"/>
          </a:xfrm>
          <a:prstGeom prst="rect">
            <a:avLst/>
          </a:prstGeom>
          <a:noFill/>
        </p:spPr>
        <p:txBody>
          <a:bodyPr wrap="square" rtlCol="0">
            <a:spAutoFit/>
          </a:bodyPr>
          <a:lstStyle/>
          <a:p>
            <a:pPr algn="ctr">
              <a:spcAft>
                <a:spcPts val="300"/>
              </a:spcAft>
            </a:pPr>
            <a:r>
              <a:rPr lang="en-GB" dirty="0" smtClean="0">
                <a:solidFill>
                  <a:srgbClr val="012D10"/>
                </a:solidFill>
              </a:rPr>
              <a:t>Posture,  breath</a:t>
            </a:r>
          </a:p>
          <a:p>
            <a:pPr algn="ctr">
              <a:spcBef>
                <a:spcPts val="600"/>
              </a:spcBef>
              <a:spcAft>
                <a:spcPts val="300"/>
              </a:spcAft>
            </a:pPr>
            <a:r>
              <a:rPr lang="en-GB" dirty="0" smtClean="0">
                <a:solidFill>
                  <a:srgbClr val="012D10"/>
                </a:solidFill>
              </a:rPr>
              <a:t>Mantra,  awareness</a:t>
            </a:r>
          </a:p>
          <a:p>
            <a:endParaRPr lang="en-GB" dirty="0" smtClean="0">
              <a:solidFill>
                <a:srgbClr val="012D10"/>
              </a:solidFill>
            </a:endParaRPr>
          </a:p>
        </p:txBody>
      </p:sp>
      <p:sp>
        <p:nvSpPr>
          <p:cNvPr id="16" name="TextBox 15"/>
          <p:cNvSpPr txBox="1"/>
          <p:nvPr/>
        </p:nvSpPr>
        <p:spPr>
          <a:xfrm>
            <a:off x="2051720" y="5253007"/>
            <a:ext cx="2483768" cy="1200329"/>
          </a:xfrm>
          <a:prstGeom prst="rect">
            <a:avLst/>
          </a:prstGeom>
          <a:noFill/>
        </p:spPr>
        <p:txBody>
          <a:bodyPr wrap="square" rtlCol="0">
            <a:spAutoFit/>
          </a:bodyPr>
          <a:lstStyle/>
          <a:p>
            <a:pPr algn="ctr"/>
            <a:r>
              <a:rPr lang="en-GB" dirty="0" smtClean="0">
                <a:solidFill>
                  <a:srgbClr val="012D10"/>
                </a:solidFill>
              </a:rPr>
              <a:t>Questing &amp; waiting</a:t>
            </a:r>
          </a:p>
          <a:p>
            <a:pPr algn="ctr"/>
            <a:r>
              <a:rPr lang="en-GB" dirty="0" smtClean="0">
                <a:solidFill>
                  <a:srgbClr val="012D10"/>
                </a:solidFill>
              </a:rPr>
              <a:t>Other senses (touch, smell, sound) </a:t>
            </a:r>
            <a:br>
              <a:rPr lang="en-GB" dirty="0" smtClean="0">
                <a:solidFill>
                  <a:srgbClr val="012D10"/>
                </a:solidFill>
              </a:rPr>
            </a:br>
            <a:endParaRPr lang="en-GB" dirty="0">
              <a:solidFill>
                <a:srgbClr val="012D10"/>
              </a:solidFill>
            </a:endParaRPr>
          </a:p>
        </p:txBody>
      </p:sp>
      <p:sp>
        <p:nvSpPr>
          <p:cNvPr id="17" name="TextBox 16"/>
          <p:cNvSpPr txBox="1"/>
          <p:nvPr/>
        </p:nvSpPr>
        <p:spPr>
          <a:xfrm>
            <a:off x="0" y="5302949"/>
            <a:ext cx="2304256" cy="646331"/>
          </a:xfrm>
          <a:prstGeom prst="rect">
            <a:avLst/>
          </a:prstGeom>
          <a:noFill/>
        </p:spPr>
        <p:txBody>
          <a:bodyPr wrap="square" rtlCol="0">
            <a:spAutoFit/>
          </a:bodyPr>
          <a:lstStyle/>
          <a:p>
            <a:pPr algn="ctr"/>
            <a:r>
              <a:rPr lang="el-GR" dirty="0" smtClean="0">
                <a:solidFill>
                  <a:srgbClr val="012D10"/>
                </a:solidFill>
              </a:rPr>
              <a:t>α</a:t>
            </a:r>
            <a:r>
              <a:rPr lang="en-GB" dirty="0" smtClean="0">
                <a:solidFill>
                  <a:srgbClr val="012D10"/>
                </a:solidFill>
              </a:rPr>
              <a:t> – rhythm</a:t>
            </a:r>
          </a:p>
          <a:p>
            <a:pPr algn="ctr"/>
            <a:r>
              <a:rPr lang="en-GB" dirty="0" smtClean="0">
                <a:solidFill>
                  <a:srgbClr val="012D10"/>
                </a:solidFill>
              </a:rPr>
              <a:t>ritual, contemplation</a:t>
            </a:r>
            <a:endParaRPr lang="en-GB" dirty="0">
              <a:solidFill>
                <a:srgbClr val="012D10"/>
              </a:solidFill>
            </a:endParaRPr>
          </a:p>
        </p:txBody>
      </p:sp>
      <p:sp>
        <p:nvSpPr>
          <p:cNvPr id="12" name="TextBox 11"/>
          <p:cNvSpPr txBox="1"/>
          <p:nvPr/>
        </p:nvSpPr>
        <p:spPr>
          <a:xfrm>
            <a:off x="971600" y="2420888"/>
            <a:ext cx="1296144" cy="369332"/>
          </a:xfrm>
          <a:prstGeom prst="rect">
            <a:avLst/>
          </a:prstGeom>
          <a:noFill/>
        </p:spPr>
        <p:txBody>
          <a:bodyPr wrap="square" rtlCol="0">
            <a:spAutoFit/>
          </a:bodyPr>
          <a:lstStyle/>
          <a:p>
            <a:pPr algn="ctr"/>
            <a:r>
              <a:rPr lang="en-GB" dirty="0" smtClean="0">
                <a:solidFill>
                  <a:srgbClr val="970B51"/>
                </a:solidFill>
              </a:rPr>
              <a:t>what</a:t>
            </a:r>
            <a:endParaRPr lang="en-GB" dirty="0">
              <a:solidFill>
                <a:srgbClr val="970B51"/>
              </a:solidFill>
            </a:endParaRPr>
          </a:p>
        </p:txBody>
      </p:sp>
      <p:sp>
        <p:nvSpPr>
          <p:cNvPr id="18" name="TextBox 17"/>
          <p:cNvSpPr txBox="1"/>
          <p:nvPr/>
        </p:nvSpPr>
        <p:spPr>
          <a:xfrm>
            <a:off x="2771800" y="2420888"/>
            <a:ext cx="1296144" cy="369332"/>
          </a:xfrm>
          <a:prstGeom prst="rect">
            <a:avLst/>
          </a:prstGeom>
          <a:noFill/>
        </p:spPr>
        <p:txBody>
          <a:bodyPr wrap="square" rtlCol="0">
            <a:spAutoFit/>
          </a:bodyPr>
          <a:lstStyle/>
          <a:p>
            <a:pPr algn="ctr"/>
            <a:r>
              <a:rPr lang="en-GB" dirty="0" smtClean="0">
                <a:solidFill>
                  <a:srgbClr val="177B1C"/>
                </a:solidFill>
              </a:rPr>
              <a:t>how</a:t>
            </a:r>
            <a:endParaRPr lang="en-GB" dirty="0">
              <a:solidFill>
                <a:srgbClr val="177B1C"/>
              </a:solidFill>
            </a:endParaRPr>
          </a:p>
        </p:txBody>
      </p:sp>
      <p:sp>
        <p:nvSpPr>
          <p:cNvPr id="20" name="TextBox 19"/>
          <p:cNvSpPr txBox="1"/>
          <p:nvPr/>
        </p:nvSpPr>
        <p:spPr>
          <a:xfrm>
            <a:off x="5867128" y="764704"/>
            <a:ext cx="3276872" cy="461665"/>
          </a:xfrm>
          <a:prstGeom prst="rect">
            <a:avLst/>
          </a:prstGeom>
          <a:noFill/>
        </p:spPr>
        <p:txBody>
          <a:bodyPr wrap="square" rtlCol="0">
            <a:spAutoFit/>
          </a:bodyPr>
          <a:lstStyle/>
          <a:p>
            <a:r>
              <a:rPr lang="en-GB" sz="2400" dirty="0" smtClean="0">
                <a:solidFill>
                  <a:srgbClr val="177B1C"/>
                </a:solidFill>
              </a:rPr>
              <a:t>(via quantum theory)</a:t>
            </a:r>
            <a:endParaRPr lang="en-GB" sz="2400" dirty="0">
              <a:solidFill>
                <a:srgbClr val="177B1C"/>
              </a:solidFill>
            </a:endParaRPr>
          </a:p>
        </p:txBody>
      </p:sp>
      <p:pic>
        <p:nvPicPr>
          <p:cNvPr id="21" name="Picture 20" descr="DPP2_0002.JPG"/>
          <p:cNvPicPr>
            <a:picLocks noChangeAspect="1"/>
          </p:cNvPicPr>
          <p:nvPr/>
        </p:nvPicPr>
        <p:blipFill>
          <a:blip r:embed="rId3" cstate="print"/>
          <a:stretch>
            <a:fillRect/>
          </a:stretch>
        </p:blipFill>
        <p:spPr>
          <a:xfrm>
            <a:off x="5623639" y="2520281"/>
            <a:ext cx="2301719" cy="3068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P spid="15" grpId="0"/>
      <p:bldP spid="13" grpId="0"/>
      <p:bldP spid="17" grpId="0"/>
      <p:bldP spid="12"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ropbox\Edinburgh\ball of wool copy.jpg"/>
          <p:cNvPicPr>
            <a:picLocks noChangeAspect="1" noChangeArrowheads="1"/>
          </p:cNvPicPr>
          <p:nvPr/>
        </p:nvPicPr>
        <p:blipFill>
          <a:blip r:embed="rId3" cstate="print"/>
          <a:srcRect/>
          <a:stretch>
            <a:fillRect/>
          </a:stretch>
        </p:blipFill>
        <p:spPr bwMode="auto">
          <a:xfrm>
            <a:off x="611560" y="1504652"/>
            <a:ext cx="5537200" cy="4876676"/>
          </a:xfrm>
          <a:prstGeom prst="rect">
            <a:avLst/>
          </a:prstGeom>
          <a:noFill/>
        </p:spPr>
      </p:pic>
      <p:sp>
        <p:nvSpPr>
          <p:cNvPr id="4" name="TextBox 3"/>
          <p:cNvSpPr txBox="1"/>
          <p:nvPr/>
        </p:nvSpPr>
        <p:spPr>
          <a:xfrm>
            <a:off x="395536" y="188640"/>
            <a:ext cx="7416824" cy="400110"/>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p:txBody>
      </p:sp>
      <p:sp>
        <p:nvSpPr>
          <p:cNvPr id="5" name="TextBox 4"/>
          <p:cNvSpPr txBox="1"/>
          <p:nvPr/>
        </p:nvSpPr>
        <p:spPr>
          <a:xfrm>
            <a:off x="409390" y="508610"/>
            <a:ext cx="6178834" cy="400110"/>
          </a:xfrm>
          <a:prstGeom prst="rect">
            <a:avLst/>
          </a:prstGeom>
          <a:noFill/>
        </p:spPr>
        <p:txBody>
          <a:bodyPr wrap="square" rtlCol="0">
            <a:spAutoFit/>
          </a:bodyPr>
          <a:lstStyle/>
          <a:p>
            <a:r>
              <a:rPr lang="en-GB" sz="2000" i="1" dirty="0" smtClean="0">
                <a:solidFill>
                  <a:srgbClr val="970B51"/>
                </a:solidFill>
              </a:rPr>
              <a:t>What consciousness does: the </a:t>
            </a:r>
            <a:r>
              <a:rPr lang="en-GB" sz="2000" b="1" i="1" dirty="0" smtClean="0">
                <a:solidFill>
                  <a:srgbClr val="970B51"/>
                </a:solidFill>
              </a:rPr>
              <a:t>propositional</a:t>
            </a:r>
            <a:r>
              <a:rPr lang="en-GB" sz="2000" i="1" dirty="0" smtClean="0">
                <a:solidFill>
                  <a:srgbClr val="970B51"/>
                </a:solidFill>
              </a:rPr>
              <a:t> account</a:t>
            </a:r>
            <a:endParaRPr lang="en-GB" i="1" dirty="0">
              <a:solidFill>
                <a:srgbClr val="970B51"/>
              </a:solidFill>
            </a:endParaRPr>
          </a:p>
        </p:txBody>
      </p:sp>
      <p:sp>
        <p:nvSpPr>
          <p:cNvPr id="6" name="TextBox 5"/>
          <p:cNvSpPr txBox="1"/>
          <p:nvPr/>
        </p:nvSpPr>
        <p:spPr>
          <a:xfrm>
            <a:off x="395536" y="2330877"/>
            <a:ext cx="6480720" cy="1231106"/>
          </a:xfrm>
          <a:prstGeom prst="rect">
            <a:avLst/>
          </a:prstGeom>
          <a:noFill/>
        </p:spPr>
        <p:txBody>
          <a:bodyPr wrap="square" rtlCol="0">
            <a:spAutoFit/>
          </a:bodyPr>
          <a:lstStyle/>
          <a:p>
            <a:r>
              <a:rPr lang="en-GB" sz="2000" dirty="0" smtClean="0">
                <a:solidFill>
                  <a:srgbClr val="012D10"/>
                </a:solidFill>
              </a:rPr>
              <a:t>Digression on entanglement: </a:t>
            </a:r>
          </a:p>
          <a:p>
            <a:pPr lvl="1"/>
            <a:r>
              <a:rPr lang="en-GB" dirty="0" smtClean="0">
                <a:solidFill>
                  <a:srgbClr val="012D10"/>
                </a:solidFill>
              </a:rPr>
              <a:t>Two systems are </a:t>
            </a:r>
            <a:r>
              <a:rPr lang="en-GB" b="1" dirty="0" smtClean="0">
                <a:solidFill>
                  <a:srgbClr val="012D10"/>
                </a:solidFill>
              </a:rPr>
              <a:t>entangled </a:t>
            </a:r>
            <a:r>
              <a:rPr lang="en-GB" dirty="0" smtClean="0">
                <a:solidFill>
                  <a:srgbClr val="012D10"/>
                </a:solidFill>
              </a:rPr>
              <a:t>when separate observations on them are correlated, with no physical communication or “alignment”</a:t>
            </a:r>
            <a:endParaRPr lang="en-GB" b="1" dirty="0">
              <a:solidFill>
                <a:srgbClr val="012D10"/>
              </a:solidFill>
            </a:endParaRPr>
          </a:p>
        </p:txBody>
      </p:sp>
      <p:pic>
        <p:nvPicPr>
          <p:cNvPr id="2050" name="Picture 2" descr="File:Albert Einstein Head.jpg"/>
          <p:cNvPicPr>
            <a:picLocks noChangeAspect="1" noChangeArrowheads="1"/>
          </p:cNvPicPr>
          <p:nvPr/>
        </p:nvPicPr>
        <p:blipFill>
          <a:blip r:embed="rId4" cstate="print"/>
          <a:srcRect/>
          <a:stretch>
            <a:fillRect/>
          </a:stretch>
        </p:blipFill>
        <p:spPr bwMode="auto">
          <a:xfrm>
            <a:off x="6876256" y="2985524"/>
            <a:ext cx="1944216" cy="2531708"/>
          </a:xfrm>
          <a:prstGeom prst="rect">
            <a:avLst/>
          </a:prstGeom>
          <a:noFill/>
        </p:spPr>
      </p:pic>
      <p:sp>
        <p:nvSpPr>
          <p:cNvPr id="8" name="TextBox 7"/>
          <p:cNvSpPr txBox="1"/>
          <p:nvPr/>
        </p:nvSpPr>
        <p:spPr>
          <a:xfrm>
            <a:off x="5220072" y="3502749"/>
            <a:ext cx="1656184" cy="646331"/>
          </a:xfrm>
          <a:prstGeom prst="rect">
            <a:avLst/>
          </a:prstGeom>
          <a:noFill/>
        </p:spPr>
        <p:txBody>
          <a:bodyPr wrap="square" rtlCol="0">
            <a:spAutoFit/>
          </a:bodyPr>
          <a:lstStyle/>
          <a:p>
            <a:pPr algn="r"/>
            <a:r>
              <a:rPr lang="en-GB" dirty="0" smtClean="0"/>
              <a:t>“</a:t>
            </a:r>
            <a:r>
              <a:rPr lang="en-GB" dirty="0" err="1" smtClean="0"/>
              <a:t>Spukhafte</a:t>
            </a:r>
            <a:endParaRPr lang="en-GB" dirty="0" smtClean="0"/>
          </a:p>
          <a:p>
            <a:pPr algn="r"/>
            <a:r>
              <a:rPr lang="en-GB" dirty="0" smtClean="0"/>
              <a:t> </a:t>
            </a:r>
            <a:r>
              <a:rPr lang="en-GB" dirty="0" err="1" smtClean="0"/>
              <a:t>fernwirkung</a:t>
            </a:r>
            <a:r>
              <a:rPr lang="en-GB" dirty="0" smtClean="0"/>
              <a:t>”</a:t>
            </a:r>
            <a:endParaRPr lang="en-GB" dirty="0"/>
          </a:p>
        </p:txBody>
      </p:sp>
      <p:sp>
        <p:nvSpPr>
          <p:cNvPr id="9" name="TextBox 8"/>
          <p:cNvSpPr txBox="1"/>
          <p:nvPr/>
        </p:nvSpPr>
        <p:spPr>
          <a:xfrm>
            <a:off x="858580" y="3729806"/>
            <a:ext cx="3384376" cy="923330"/>
          </a:xfrm>
          <a:prstGeom prst="rect">
            <a:avLst/>
          </a:prstGeom>
          <a:noFill/>
        </p:spPr>
        <p:txBody>
          <a:bodyPr wrap="square" rtlCol="0">
            <a:spAutoFit/>
          </a:bodyPr>
          <a:lstStyle/>
          <a:p>
            <a:r>
              <a:rPr lang="en-GB" dirty="0" smtClean="0"/>
              <a:t>When any two systems interact, they remain thereafter entangled unless specifically disentangled.</a:t>
            </a:r>
            <a:endParaRPr lang="en-GB" dirty="0"/>
          </a:p>
        </p:txBody>
      </p:sp>
      <p:sp>
        <p:nvSpPr>
          <p:cNvPr id="10" name="TextBox 9"/>
          <p:cNvSpPr txBox="1"/>
          <p:nvPr/>
        </p:nvSpPr>
        <p:spPr>
          <a:xfrm>
            <a:off x="899592" y="5169966"/>
            <a:ext cx="3384376" cy="923330"/>
          </a:xfrm>
          <a:prstGeom prst="rect">
            <a:avLst/>
          </a:prstGeom>
          <a:noFill/>
        </p:spPr>
        <p:txBody>
          <a:bodyPr wrap="square" rtlCol="0">
            <a:spAutoFit/>
          </a:bodyPr>
          <a:lstStyle/>
          <a:p>
            <a:r>
              <a:rPr lang="en-GB" dirty="0" smtClean="0"/>
              <a:t>Many interactions have taken place over the last 13,000,000,000 years</a:t>
            </a:r>
            <a:endParaRPr lang="en-GB" dirty="0"/>
          </a:p>
        </p:txBody>
      </p:sp>
      <p:sp>
        <p:nvSpPr>
          <p:cNvPr id="11" name="TextBox 10"/>
          <p:cNvSpPr txBox="1"/>
          <p:nvPr/>
        </p:nvSpPr>
        <p:spPr>
          <a:xfrm>
            <a:off x="899592" y="1281534"/>
            <a:ext cx="5976664" cy="923330"/>
          </a:xfrm>
          <a:prstGeom prst="rect">
            <a:avLst/>
          </a:prstGeom>
          <a:noFill/>
        </p:spPr>
        <p:txBody>
          <a:bodyPr wrap="square" rtlCol="0">
            <a:spAutoFit/>
          </a:bodyPr>
          <a:lstStyle/>
          <a:p>
            <a:r>
              <a:rPr lang="en-GB" dirty="0" smtClean="0"/>
              <a:t>We need first to know what beings are conscious</a:t>
            </a:r>
          </a:p>
          <a:p>
            <a:r>
              <a:rPr lang="en-GB" dirty="0" smtClean="0"/>
              <a:t>In order to do that we need some  more quantum theory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100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88640"/>
            <a:ext cx="7416824" cy="400110"/>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p:txBody>
      </p:sp>
      <p:sp>
        <p:nvSpPr>
          <p:cNvPr id="6" name="TextBox 5"/>
          <p:cNvSpPr txBox="1"/>
          <p:nvPr/>
        </p:nvSpPr>
        <p:spPr>
          <a:xfrm>
            <a:off x="409390" y="508610"/>
            <a:ext cx="7258954" cy="400110"/>
          </a:xfrm>
          <a:prstGeom prst="rect">
            <a:avLst/>
          </a:prstGeom>
          <a:noFill/>
        </p:spPr>
        <p:txBody>
          <a:bodyPr wrap="square" rtlCol="0">
            <a:spAutoFit/>
          </a:bodyPr>
          <a:lstStyle/>
          <a:p>
            <a:r>
              <a:rPr lang="en-GB" sz="2000" i="1" dirty="0" smtClean="0">
                <a:solidFill>
                  <a:srgbClr val="970B51"/>
                </a:solidFill>
              </a:rPr>
              <a:t>What consciousness does: the </a:t>
            </a:r>
            <a:r>
              <a:rPr lang="en-GB" sz="2000" b="1" i="1" dirty="0" smtClean="0">
                <a:solidFill>
                  <a:srgbClr val="970B51"/>
                </a:solidFill>
              </a:rPr>
              <a:t>propositional</a:t>
            </a:r>
            <a:r>
              <a:rPr lang="en-GB" sz="2000" i="1" dirty="0" smtClean="0">
                <a:solidFill>
                  <a:srgbClr val="970B51"/>
                </a:solidFill>
              </a:rPr>
              <a:t> account, continued</a:t>
            </a:r>
            <a:endParaRPr lang="en-GB" i="1" dirty="0">
              <a:solidFill>
                <a:srgbClr val="970B51"/>
              </a:solidFill>
            </a:endParaRPr>
          </a:p>
        </p:txBody>
      </p:sp>
      <p:sp>
        <p:nvSpPr>
          <p:cNvPr id="7" name="TextBox 6"/>
          <p:cNvSpPr txBox="1"/>
          <p:nvPr/>
        </p:nvSpPr>
        <p:spPr>
          <a:xfrm>
            <a:off x="432048" y="1052736"/>
            <a:ext cx="8604448" cy="3816429"/>
          </a:xfrm>
          <a:prstGeom prst="rect">
            <a:avLst/>
          </a:prstGeom>
          <a:noFill/>
        </p:spPr>
        <p:txBody>
          <a:bodyPr wrap="square" rtlCol="0">
            <a:spAutoFit/>
          </a:bodyPr>
          <a:lstStyle/>
          <a:p>
            <a:pPr>
              <a:spcAft>
                <a:spcPts val="1200"/>
              </a:spcAft>
            </a:pPr>
            <a:r>
              <a:rPr lang="en-GB" sz="2000" dirty="0" smtClean="0">
                <a:solidFill>
                  <a:srgbClr val="970B51"/>
                </a:solidFill>
              </a:rPr>
              <a:t>What beings are conscious?</a:t>
            </a:r>
          </a:p>
          <a:p>
            <a:pPr lvl="1">
              <a:spcAft>
                <a:spcPts val="1200"/>
              </a:spcAft>
            </a:pPr>
            <a:r>
              <a:rPr lang="en-GB" sz="2000" dirty="0" smtClean="0">
                <a:solidFill>
                  <a:srgbClr val="012D10"/>
                </a:solidFill>
              </a:rPr>
              <a:t>With this sense of consciousness there is no “lower limit” – “</a:t>
            </a:r>
            <a:r>
              <a:rPr lang="en-GB" sz="2000" dirty="0" err="1" smtClean="0">
                <a:solidFill>
                  <a:srgbClr val="012D10"/>
                </a:solidFill>
              </a:rPr>
              <a:t>panpsychism</a:t>
            </a:r>
            <a:r>
              <a:rPr lang="en-GB" sz="2000" dirty="0" smtClean="0">
                <a:solidFill>
                  <a:srgbClr val="012D10"/>
                </a:solidFill>
              </a:rPr>
              <a:t>”</a:t>
            </a:r>
          </a:p>
          <a:p>
            <a:pPr lvl="1">
              <a:spcAft>
                <a:spcPts val="1200"/>
              </a:spcAft>
            </a:pPr>
            <a:r>
              <a:rPr lang="en-GB" sz="2000" dirty="0" smtClean="0">
                <a:solidFill>
                  <a:srgbClr val="012D10"/>
                </a:solidFill>
              </a:rPr>
              <a:t>But we need to rule out aggregates:</a:t>
            </a:r>
          </a:p>
          <a:p>
            <a:pPr lvl="1">
              <a:spcAft>
                <a:spcPts val="1200"/>
              </a:spcAft>
            </a:pPr>
            <a:r>
              <a:rPr lang="en-GB" sz="2000" dirty="0" smtClean="0">
                <a:solidFill>
                  <a:srgbClr val="012D10"/>
                </a:solidFill>
              </a:rPr>
              <a:t>	the internal entanglement of a conscious being is </a:t>
            </a:r>
            <a:r>
              <a:rPr lang="en-GB" sz="2000" b="1" dirty="0" smtClean="0">
                <a:solidFill>
                  <a:srgbClr val="012D10"/>
                </a:solidFill>
              </a:rPr>
              <a:t>organised</a:t>
            </a:r>
          </a:p>
          <a:p>
            <a:pPr lvl="1">
              <a:spcAft>
                <a:spcPts val="1200"/>
              </a:spcAft>
            </a:pPr>
            <a:r>
              <a:rPr lang="en-GB" sz="2000" dirty="0" smtClean="0">
                <a:solidFill>
                  <a:srgbClr val="012D10"/>
                </a:solidFill>
              </a:rPr>
              <a:t>Conscious beings can overlap:</a:t>
            </a:r>
          </a:p>
          <a:p>
            <a:pPr lvl="1">
              <a:spcAft>
                <a:spcPts val="1200"/>
              </a:spcAft>
            </a:pPr>
            <a:r>
              <a:rPr lang="en-GB" dirty="0" smtClean="0">
                <a:solidFill>
                  <a:srgbClr val="012D10"/>
                </a:solidFill>
              </a:rPr>
              <a:t>In physical theories, smaller units can be nested within larger ones </a:t>
            </a:r>
            <a:br>
              <a:rPr lang="en-GB" dirty="0" smtClean="0">
                <a:solidFill>
                  <a:srgbClr val="012D10"/>
                </a:solidFill>
              </a:rPr>
            </a:br>
            <a:r>
              <a:rPr lang="en-GB" dirty="0" smtClean="0">
                <a:solidFill>
                  <a:srgbClr val="012D10"/>
                </a:solidFill>
              </a:rPr>
              <a:t>(</a:t>
            </a:r>
            <a:r>
              <a:rPr lang="en-GB" dirty="0" err="1" smtClean="0">
                <a:solidFill>
                  <a:srgbClr val="012D10"/>
                </a:solidFill>
              </a:rPr>
              <a:t>Hameroff</a:t>
            </a:r>
            <a:r>
              <a:rPr lang="en-GB" dirty="0" smtClean="0">
                <a:solidFill>
                  <a:srgbClr val="012D10"/>
                </a:solidFill>
              </a:rPr>
              <a:t>  &amp; Penrose)</a:t>
            </a:r>
          </a:p>
          <a:p>
            <a:pPr lvl="1">
              <a:spcAft>
                <a:spcPts val="1200"/>
              </a:spcAft>
            </a:pPr>
            <a:r>
              <a:rPr lang="en-GB" dirty="0" smtClean="0">
                <a:solidFill>
                  <a:srgbClr val="012D10"/>
                </a:solidFill>
              </a:rPr>
              <a:t>Self-examination suggest that we have a “compound I” (Lockwood)</a:t>
            </a:r>
          </a:p>
          <a:p>
            <a:pPr lvl="1"/>
            <a:endParaRPr lang="en-GB" dirty="0">
              <a:solidFill>
                <a:srgbClr val="012D10"/>
              </a:solidFill>
            </a:endParaRPr>
          </a:p>
        </p:txBody>
      </p:sp>
      <p:pic>
        <p:nvPicPr>
          <p:cNvPr id="9" name="Picture 3" descr="C:\Users\Chris\Dropbox\Edinburgh\WMAP.jpg"/>
          <p:cNvPicPr>
            <a:picLocks noChangeAspect="1" noChangeArrowheads="1"/>
          </p:cNvPicPr>
          <p:nvPr/>
        </p:nvPicPr>
        <p:blipFill>
          <a:blip r:embed="rId3" cstate="print"/>
          <a:stretch>
            <a:fillRect/>
          </a:stretch>
        </p:blipFill>
        <p:spPr bwMode="auto">
          <a:xfrm>
            <a:off x="5508104" y="4653136"/>
            <a:ext cx="3010136" cy="1514475"/>
          </a:xfrm>
          <a:prstGeom prst="rect">
            <a:avLst/>
          </a:prstGeom>
          <a:noFill/>
        </p:spPr>
      </p:pic>
      <p:sp>
        <p:nvSpPr>
          <p:cNvPr id="10" name="TextBox 9"/>
          <p:cNvSpPr txBox="1"/>
          <p:nvPr/>
        </p:nvSpPr>
        <p:spPr>
          <a:xfrm>
            <a:off x="395536" y="4509120"/>
            <a:ext cx="4968552" cy="1354217"/>
          </a:xfrm>
          <a:prstGeom prst="rect">
            <a:avLst/>
          </a:prstGeom>
          <a:noFill/>
        </p:spPr>
        <p:txBody>
          <a:bodyPr wrap="square" rtlCol="0">
            <a:spAutoFit/>
          </a:bodyPr>
          <a:lstStyle/>
          <a:p>
            <a:pPr>
              <a:spcAft>
                <a:spcPts val="600"/>
              </a:spcAft>
            </a:pPr>
            <a:r>
              <a:rPr lang="en-GB" dirty="0" smtClean="0">
                <a:solidFill>
                  <a:srgbClr val="970B51"/>
                </a:solidFill>
              </a:rPr>
              <a:t>Open  issues:</a:t>
            </a:r>
          </a:p>
          <a:p>
            <a:pPr lvl="1">
              <a:spcAft>
                <a:spcPts val="600"/>
              </a:spcAft>
            </a:pPr>
            <a:r>
              <a:rPr lang="en-GB" dirty="0" smtClean="0">
                <a:solidFill>
                  <a:srgbClr val="012D10"/>
                </a:solidFill>
              </a:rPr>
              <a:t>The whole universe is a Being in a pure state</a:t>
            </a:r>
          </a:p>
          <a:p>
            <a:pPr lvl="1">
              <a:spcAft>
                <a:spcPts val="600"/>
              </a:spcAft>
            </a:pPr>
            <a:r>
              <a:rPr lang="en-GB" dirty="0" smtClean="0">
                <a:solidFill>
                  <a:srgbClr val="012D10"/>
                </a:solidFill>
              </a:rPr>
              <a:t>(</a:t>
            </a:r>
            <a:r>
              <a:rPr lang="en-GB" dirty="0" smtClean="0"/>
              <a:t>Evidence: WMAP) - </a:t>
            </a:r>
            <a:r>
              <a:rPr lang="en-GB" dirty="0" smtClean="0">
                <a:solidFill>
                  <a:srgbClr val="012D10"/>
                </a:solidFill>
              </a:rPr>
              <a:t>Cf. “The body of God” (</a:t>
            </a:r>
            <a:r>
              <a:rPr lang="en-GB" dirty="0" err="1" smtClean="0">
                <a:solidFill>
                  <a:srgbClr val="012D10"/>
                </a:solidFill>
              </a:rPr>
              <a:t>Primavesi</a:t>
            </a:r>
            <a:r>
              <a:rPr lang="en-GB" dirty="0" smtClean="0">
                <a:solidFill>
                  <a:srgbClr val="012D10"/>
                </a:solidFill>
              </a:rPr>
              <a:t>)</a:t>
            </a:r>
          </a:p>
        </p:txBody>
      </p:sp>
      <p:pic>
        <p:nvPicPr>
          <p:cNvPr id="1026" name="Picture 2" descr="C:\Users\User\Pictures\December common\DPP2_0002sm.jpg"/>
          <p:cNvPicPr>
            <a:picLocks noChangeAspect="1" noChangeArrowheads="1"/>
          </p:cNvPicPr>
          <p:nvPr/>
        </p:nvPicPr>
        <p:blipFill>
          <a:blip r:embed="rId4" cstate="print"/>
          <a:stretch>
            <a:fillRect/>
          </a:stretch>
        </p:blipFill>
        <p:spPr bwMode="auto">
          <a:xfrm>
            <a:off x="7596336" y="2853291"/>
            <a:ext cx="1241871" cy="16558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7416824" cy="400110"/>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p:txBody>
      </p:sp>
      <p:sp>
        <p:nvSpPr>
          <p:cNvPr id="8" name="TextBox 7"/>
          <p:cNvSpPr txBox="1"/>
          <p:nvPr/>
        </p:nvSpPr>
        <p:spPr>
          <a:xfrm>
            <a:off x="409390" y="580618"/>
            <a:ext cx="7114938" cy="400110"/>
          </a:xfrm>
          <a:prstGeom prst="rect">
            <a:avLst/>
          </a:prstGeom>
          <a:noFill/>
        </p:spPr>
        <p:txBody>
          <a:bodyPr wrap="square" rtlCol="0">
            <a:spAutoFit/>
          </a:bodyPr>
          <a:lstStyle/>
          <a:p>
            <a:r>
              <a:rPr lang="en-GB" sz="2000" i="1" dirty="0" smtClean="0">
                <a:solidFill>
                  <a:srgbClr val="970B51"/>
                </a:solidFill>
              </a:rPr>
              <a:t>What consciousness does: the </a:t>
            </a:r>
            <a:r>
              <a:rPr lang="en-GB" sz="2000" b="1" i="1" dirty="0" smtClean="0">
                <a:solidFill>
                  <a:srgbClr val="970B51"/>
                </a:solidFill>
              </a:rPr>
              <a:t>propositional</a:t>
            </a:r>
            <a:r>
              <a:rPr lang="en-GB" sz="2000" i="1" dirty="0" smtClean="0">
                <a:solidFill>
                  <a:srgbClr val="970B51"/>
                </a:solidFill>
              </a:rPr>
              <a:t> account, contd.</a:t>
            </a:r>
            <a:endParaRPr lang="en-GB" i="1" dirty="0">
              <a:solidFill>
                <a:srgbClr val="970B51"/>
              </a:solidFill>
            </a:endParaRPr>
          </a:p>
        </p:txBody>
      </p:sp>
      <p:sp>
        <p:nvSpPr>
          <p:cNvPr id="9" name="TextBox 8"/>
          <p:cNvSpPr txBox="1"/>
          <p:nvPr/>
        </p:nvSpPr>
        <p:spPr>
          <a:xfrm>
            <a:off x="1115616" y="1268760"/>
            <a:ext cx="4536504" cy="1938992"/>
          </a:xfrm>
          <a:prstGeom prst="rect">
            <a:avLst/>
          </a:prstGeom>
          <a:noFill/>
        </p:spPr>
        <p:txBody>
          <a:bodyPr wrap="square" rtlCol="0">
            <a:spAutoFit/>
          </a:bodyPr>
          <a:lstStyle/>
          <a:p>
            <a:r>
              <a:rPr lang="en-GB" sz="2000" dirty="0" smtClean="0">
                <a:solidFill>
                  <a:srgbClr val="012D10"/>
                </a:solidFill>
              </a:rPr>
              <a:t>Hypothesis: consciousness defines a window on reality by “asserting” its own being (Spinoza, Mathews: </a:t>
            </a:r>
            <a:r>
              <a:rPr lang="en-GB" sz="2000" i="1" dirty="0" smtClean="0">
                <a:solidFill>
                  <a:srgbClr val="012D10"/>
                </a:solidFill>
              </a:rPr>
              <a:t>conatus</a:t>
            </a:r>
            <a:r>
              <a:rPr lang="en-GB" sz="2000" dirty="0" smtClean="0">
                <a:solidFill>
                  <a:srgbClr val="012D10"/>
                </a:solidFill>
              </a:rPr>
              <a:t>) </a:t>
            </a:r>
          </a:p>
          <a:p>
            <a:endParaRPr lang="en-GB" sz="2000" dirty="0" smtClean="0">
              <a:solidFill>
                <a:srgbClr val="012D10"/>
              </a:solidFill>
            </a:endParaRPr>
          </a:p>
          <a:p>
            <a:r>
              <a:rPr lang="en-GB" sz="2000" dirty="0" smtClean="0">
                <a:solidFill>
                  <a:srgbClr val="012D10"/>
                </a:solidFill>
              </a:rPr>
              <a:t>This is one nested fragment of  the “One work” of Eckhart</a:t>
            </a:r>
            <a:endParaRPr lang="en-GB" sz="2000" dirty="0">
              <a:solidFill>
                <a:srgbClr val="012D10"/>
              </a:solidFill>
            </a:endParaRPr>
          </a:p>
        </p:txBody>
      </p:sp>
      <p:sp>
        <p:nvSpPr>
          <p:cNvPr id="6" name="TextBox 5"/>
          <p:cNvSpPr txBox="1"/>
          <p:nvPr/>
        </p:nvSpPr>
        <p:spPr>
          <a:xfrm>
            <a:off x="1619672" y="5580529"/>
            <a:ext cx="3888432" cy="584775"/>
          </a:xfrm>
          <a:prstGeom prst="rect">
            <a:avLst/>
          </a:prstGeom>
          <a:noFill/>
        </p:spPr>
        <p:txBody>
          <a:bodyPr wrap="square" rtlCol="0">
            <a:spAutoFit/>
          </a:bodyPr>
          <a:lstStyle/>
          <a:p>
            <a:r>
              <a:rPr lang="en-GB" sz="3200" dirty="0" smtClean="0">
                <a:solidFill>
                  <a:srgbClr val="970B51"/>
                </a:solidFill>
              </a:rPr>
              <a:t>Exit via the gift shop</a:t>
            </a:r>
            <a:endParaRPr lang="en-GB" sz="3200" dirty="0">
              <a:solidFill>
                <a:srgbClr val="970B51"/>
              </a:solidFill>
            </a:endParaRPr>
          </a:p>
        </p:txBody>
      </p:sp>
      <p:cxnSp>
        <p:nvCxnSpPr>
          <p:cNvPr id="10" name="Straight Arrow Connector 9"/>
          <p:cNvCxnSpPr/>
          <p:nvPr/>
        </p:nvCxnSpPr>
        <p:spPr>
          <a:xfrm>
            <a:off x="5292080" y="5902427"/>
            <a:ext cx="1656184" cy="0"/>
          </a:xfrm>
          <a:prstGeom prst="straightConnector1">
            <a:avLst/>
          </a:prstGeom>
          <a:ln w="76200">
            <a:solidFill>
              <a:srgbClr val="970B5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http://4thalove.files.wordpress.com/2012/09/spinoza2.jpg"/>
          <p:cNvPicPr>
            <a:picLocks noChangeAspect="1" noChangeArrowheads="1"/>
          </p:cNvPicPr>
          <p:nvPr/>
        </p:nvPicPr>
        <p:blipFill>
          <a:blip r:embed="rId3" cstate="print"/>
          <a:srcRect/>
          <a:stretch>
            <a:fillRect/>
          </a:stretch>
        </p:blipFill>
        <p:spPr bwMode="auto">
          <a:xfrm>
            <a:off x="5940152" y="1336632"/>
            <a:ext cx="2880320" cy="3934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ropbox\Edinburgh\KDAB.jpg"/>
          <p:cNvPicPr>
            <a:picLocks noChangeAspect="1" noChangeArrowheads="1"/>
          </p:cNvPicPr>
          <p:nvPr/>
        </p:nvPicPr>
        <p:blipFill>
          <a:blip r:embed="rId2" cstate="print"/>
          <a:srcRect/>
          <a:stretch>
            <a:fillRect/>
          </a:stretch>
        </p:blipFill>
        <p:spPr bwMode="auto">
          <a:xfrm>
            <a:off x="0" y="-30679"/>
            <a:ext cx="4067944" cy="6328560"/>
          </a:xfrm>
          <a:prstGeom prst="rect">
            <a:avLst/>
          </a:prstGeom>
          <a:noFill/>
        </p:spPr>
      </p:pic>
      <p:sp>
        <p:nvSpPr>
          <p:cNvPr id="5" name="TextBox 4"/>
          <p:cNvSpPr txBox="1"/>
          <p:nvPr/>
        </p:nvSpPr>
        <p:spPr>
          <a:xfrm>
            <a:off x="4572000" y="404664"/>
            <a:ext cx="4392488" cy="5262979"/>
          </a:xfrm>
          <a:prstGeom prst="rect">
            <a:avLst/>
          </a:prstGeom>
          <a:noFill/>
        </p:spPr>
        <p:txBody>
          <a:bodyPr wrap="square" rtlCol="0">
            <a:spAutoFit/>
          </a:bodyPr>
          <a:lstStyle/>
          <a:p>
            <a:r>
              <a:rPr lang="en-GB" sz="2800" b="1" dirty="0" smtClean="0"/>
              <a:t>Knowing, Being, and Doing</a:t>
            </a:r>
            <a:r>
              <a:rPr lang="en-GB" sz="2800" dirty="0" smtClean="0"/>
              <a:t> </a:t>
            </a:r>
            <a:br>
              <a:rPr lang="en-GB" sz="2800" dirty="0" smtClean="0"/>
            </a:br>
            <a:r>
              <a:rPr lang="en-GB" sz="2800" b="1" dirty="0" smtClean="0"/>
              <a:t>New Foundations for Consciousness Studies</a:t>
            </a:r>
            <a:r>
              <a:rPr lang="en-GB" sz="2800" dirty="0" smtClean="0"/>
              <a:t> </a:t>
            </a:r>
            <a:br>
              <a:rPr lang="en-GB" sz="2800" dirty="0" smtClean="0"/>
            </a:br>
            <a:r>
              <a:rPr lang="en-GB" sz="2800" b="1" dirty="0" smtClean="0"/>
              <a:t>(Paperback – 1 Oct 2013)</a:t>
            </a:r>
            <a:r>
              <a:rPr lang="en-GB" sz="2800" dirty="0" smtClean="0"/>
              <a:t> </a:t>
            </a:r>
            <a:br>
              <a:rPr lang="en-GB" sz="2800" dirty="0" smtClean="0"/>
            </a:br>
            <a:r>
              <a:rPr lang="en-GB" sz="2800" dirty="0" smtClean="0"/>
              <a:t/>
            </a:r>
            <a:br>
              <a:rPr lang="en-GB" sz="2800" dirty="0" smtClean="0"/>
            </a:br>
            <a:r>
              <a:rPr lang="en-GB" sz="2800" b="1" dirty="0" smtClean="0"/>
              <a:t>By Chris Clarke </a:t>
            </a:r>
            <a:r>
              <a:rPr lang="en-GB" sz="2800" dirty="0" smtClean="0"/>
              <a:t/>
            </a:r>
            <a:br>
              <a:rPr lang="en-GB" sz="2800" dirty="0" smtClean="0"/>
            </a:br>
            <a:r>
              <a:rPr lang="en-GB" sz="2800" dirty="0" smtClean="0"/>
              <a:t>ISBN 9781845404550 </a:t>
            </a:r>
            <a:br>
              <a:rPr lang="en-GB" sz="2800" dirty="0" smtClean="0"/>
            </a:br>
            <a:r>
              <a:rPr lang="en-GB" sz="2800" dirty="0" smtClean="0"/>
              <a:t>Imprint Academic </a:t>
            </a:r>
            <a:br>
              <a:rPr lang="en-GB" sz="2800" dirty="0" smtClean="0"/>
            </a:br>
            <a:r>
              <a:rPr lang="en-GB" sz="2800" dirty="0" smtClean="0"/>
              <a:t/>
            </a:r>
            <a:br>
              <a:rPr lang="en-GB" sz="2800" dirty="0" smtClean="0"/>
            </a:br>
            <a:r>
              <a:rPr lang="en-GB" sz="2800" dirty="0" smtClean="0"/>
              <a:t>RRP £14.95 – </a:t>
            </a:r>
            <a:r>
              <a:rPr lang="en-GB" sz="2800" b="1" dirty="0" smtClean="0"/>
              <a:t>PRICE ON  IMPRINT ACADEMIC  WEBSITE £11.96</a:t>
            </a:r>
            <a:r>
              <a:rPr lang="en-GB" sz="2800" dirty="0" smtClean="0"/>
              <a:t> </a:t>
            </a:r>
            <a:endParaRPr lang="en-GB" sz="2800" dirty="0"/>
          </a:p>
        </p:txBody>
      </p:sp>
      <p:sp>
        <p:nvSpPr>
          <p:cNvPr id="4" name="TextBox 3"/>
          <p:cNvSpPr txBox="1"/>
          <p:nvPr/>
        </p:nvSpPr>
        <p:spPr>
          <a:xfrm>
            <a:off x="344800" y="6093296"/>
            <a:ext cx="8403664" cy="461665"/>
          </a:xfrm>
          <a:prstGeom prst="rect">
            <a:avLst/>
          </a:prstGeom>
          <a:noFill/>
        </p:spPr>
        <p:txBody>
          <a:bodyPr wrap="square" rtlCol="0">
            <a:spAutoFit/>
          </a:bodyPr>
          <a:lstStyle/>
          <a:p>
            <a:pPr algn="ctr"/>
            <a:r>
              <a:rPr lang="en-GB" sz="2400" dirty="0" smtClean="0"/>
              <a:t>This presentation and notes: </a:t>
            </a:r>
            <a:r>
              <a:rPr lang="en-GB" sz="2400" dirty="0" smtClean="0"/>
              <a:t>www.scispirit.com/spirituality.htm </a:t>
            </a: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7416824" cy="400110"/>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p:txBody>
      </p:sp>
      <p:sp>
        <p:nvSpPr>
          <p:cNvPr id="5" name="TextBox 4"/>
          <p:cNvSpPr txBox="1"/>
          <p:nvPr/>
        </p:nvSpPr>
        <p:spPr>
          <a:xfrm>
            <a:off x="395536" y="1484784"/>
            <a:ext cx="7704856" cy="3416320"/>
          </a:xfrm>
          <a:prstGeom prst="rect">
            <a:avLst/>
          </a:prstGeom>
          <a:noFill/>
        </p:spPr>
        <p:txBody>
          <a:bodyPr wrap="square" rtlCol="0">
            <a:spAutoFit/>
          </a:bodyPr>
          <a:lstStyle/>
          <a:p>
            <a:r>
              <a:rPr lang="en-GB" dirty="0" smtClean="0">
                <a:solidFill>
                  <a:srgbClr val="970B51"/>
                </a:solidFill>
              </a:rPr>
              <a:t>Alan Wallace:</a:t>
            </a:r>
          </a:p>
          <a:p>
            <a:pPr marL="180000"/>
            <a:r>
              <a:rPr lang="en-GB" dirty="0" smtClean="0">
                <a:solidFill>
                  <a:srgbClr val="012D10"/>
                </a:solidFill>
              </a:rPr>
              <a:t>“[One can] so profoundly settle the mind that virtually all thoughts and other mental constructs become dormant. ...the culmination of this meditative process ... is characterized by three essential traits: bliss, luminosity and non-conceptuality.”</a:t>
            </a:r>
          </a:p>
          <a:p>
            <a:pPr marL="180000"/>
            <a:endParaRPr lang="en-GB" dirty="0" smtClean="0">
              <a:solidFill>
                <a:srgbClr val="012D10"/>
              </a:solidFill>
            </a:endParaRPr>
          </a:p>
          <a:p>
            <a:pPr marL="180000"/>
            <a:r>
              <a:rPr lang="en-GB" dirty="0" smtClean="0">
                <a:solidFill>
                  <a:srgbClr val="012D10"/>
                </a:solidFill>
              </a:rPr>
              <a:t>“... there is no distinct experience of a division between subject and object ...”</a:t>
            </a:r>
          </a:p>
          <a:p>
            <a:endParaRPr lang="en-GB" dirty="0" smtClean="0">
              <a:solidFill>
                <a:srgbClr val="012D10"/>
              </a:solidFill>
            </a:endParaRPr>
          </a:p>
          <a:p>
            <a:endParaRPr lang="en-GB" dirty="0" smtClean="0">
              <a:solidFill>
                <a:srgbClr val="012D10"/>
              </a:solidFill>
            </a:endParaRPr>
          </a:p>
          <a:p>
            <a:r>
              <a:rPr lang="en-GB" dirty="0" smtClean="0">
                <a:solidFill>
                  <a:srgbClr val="970B51"/>
                </a:solidFill>
              </a:rPr>
              <a:t>Meister Eckhart:</a:t>
            </a:r>
          </a:p>
          <a:p>
            <a:pPr marL="180000"/>
            <a:r>
              <a:rPr lang="en-GB" dirty="0" smtClean="0">
                <a:solidFill>
                  <a:srgbClr val="012D10"/>
                </a:solidFill>
              </a:rPr>
              <a:t>“God must become utterly I, and I utterly God, so fully one that this ‘he’ and this ‘I’ become and are one ‘essential is’.</a:t>
            </a:r>
            <a:endParaRPr lang="en-GB" dirty="0">
              <a:solidFill>
                <a:srgbClr val="012D10"/>
              </a:solidFill>
            </a:endParaRPr>
          </a:p>
        </p:txBody>
      </p:sp>
      <p:sp>
        <p:nvSpPr>
          <p:cNvPr id="6" name="TextBox 5"/>
          <p:cNvSpPr txBox="1"/>
          <p:nvPr/>
        </p:nvSpPr>
        <p:spPr>
          <a:xfrm>
            <a:off x="395536" y="620688"/>
            <a:ext cx="3960440" cy="400110"/>
          </a:xfrm>
          <a:prstGeom prst="rect">
            <a:avLst/>
          </a:prstGeom>
          <a:noFill/>
        </p:spPr>
        <p:txBody>
          <a:bodyPr wrap="square" rtlCol="0">
            <a:spAutoFit/>
          </a:bodyPr>
          <a:lstStyle/>
          <a:p>
            <a:r>
              <a:rPr lang="en-GB" sz="2000" i="1" dirty="0" smtClean="0">
                <a:solidFill>
                  <a:srgbClr val="970B51"/>
                </a:solidFill>
              </a:rPr>
              <a:t>The way in is the way out</a:t>
            </a:r>
            <a:endParaRPr lang="en-GB" i="1" dirty="0">
              <a:solidFill>
                <a:srgbClr val="970B5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7416824" cy="707886"/>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a:p>
            <a:endParaRPr lang="en-GB" sz="2000" dirty="0">
              <a:solidFill>
                <a:srgbClr val="177B1C"/>
              </a:solidFill>
            </a:endParaRPr>
          </a:p>
        </p:txBody>
      </p:sp>
      <p:sp>
        <p:nvSpPr>
          <p:cNvPr id="12" name="TextBox 11"/>
          <p:cNvSpPr txBox="1"/>
          <p:nvPr/>
        </p:nvSpPr>
        <p:spPr>
          <a:xfrm>
            <a:off x="395536" y="1340768"/>
            <a:ext cx="3168352" cy="992579"/>
          </a:xfrm>
          <a:prstGeom prst="rect">
            <a:avLst/>
          </a:prstGeom>
          <a:noFill/>
        </p:spPr>
        <p:txBody>
          <a:bodyPr wrap="square" rtlCol="0">
            <a:spAutoFit/>
          </a:bodyPr>
          <a:lstStyle/>
          <a:p>
            <a:pPr>
              <a:spcAft>
                <a:spcPts val="300"/>
              </a:spcAft>
            </a:pPr>
            <a:r>
              <a:rPr lang="en-GB" sz="2000" dirty="0" smtClean="0">
                <a:solidFill>
                  <a:srgbClr val="970B51"/>
                </a:solidFill>
              </a:rPr>
              <a:t>The Epiphany Philosophers </a:t>
            </a:r>
            <a:r>
              <a:rPr lang="en-GB" sz="2000" dirty="0" smtClean="0">
                <a:solidFill>
                  <a:srgbClr val="012D10"/>
                </a:solidFill>
              </a:rPr>
              <a:t/>
            </a:r>
            <a:br>
              <a:rPr lang="en-GB" sz="2000" dirty="0" smtClean="0">
                <a:solidFill>
                  <a:srgbClr val="012D10"/>
                </a:solidFill>
              </a:rPr>
            </a:br>
            <a:r>
              <a:rPr lang="en-GB" dirty="0" smtClean="0">
                <a:solidFill>
                  <a:srgbClr val="012D10"/>
                </a:solidFill>
              </a:rPr>
              <a:t>(Journal: </a:t>
            </a:r>
            <a:r>
              <a:rPr lang="en-GB" i="1" dirty="0" err="1" smtClean="0">
                <a:solidFill>
                  <a:srgbClr val="012D10"/>
                </a:solidFill>
              </a:rPr>
              <a:t>Theoria</a:t>
            </a:r>
            <a:r>
              <a:rPr lang="en-GB" i="1" dirty="0" smtClean="0">
                <a:solidFill>
                  <a:srgbClr val="012D10"/>
                </a:solidFill>
              </a:rPr>
              <a:t> to Theory</a:t>
            </a:r>
            <a:r>
              <a:rPr lang="en-GB" dirty="0" smtClean="0">
                <a:solidFill>
                  <a:srgbClr val="012D10"/>
                </a:solidFill>
              </a:rPr>
              <a:t>)</a:t>
            </a:r>
          </a:p>
          <a:p>
            <a:endParaRPr lang="en-GB" dirty="0" smtClean="0">
              <a:solidFill>
                <a:srgbClr val="012D10"/>
              </a:solidFill>
            </a:endParaRPr>
          </a:p>
        </p:txBody>
      </p:sp>
      <p:sp>
        <p:nvSpPr>
          <p:cNvPr id="18" name="TextBox 17"/>
          <p:cNvSpPr txBox="1"/>
          <p:nvPr/>
        </p:nvSpPr>
        <p:spPr>
          <a:xfrm>
            <a:off x="6300192" y="692696"/>
            <a:ext cx="2592288" cy="1754326"/>
          </a:xfrm>
          <a:prstGeom prst="rect">
            <a:avLst/>
          </a:prstGeom>
          <a:noFill/>
        </p:spPr>
        <p:txBody>
          <a:bodyPr wrap="square" rtlCol="0">
            <a:spAutoFit/>
          </a:bodyPr>
          <a:lstStyle/>
          <a:p>
            <a:r>
              <a:rPr lang="en-GB" dirty="0" smtClean="0">
                <a:solidFill>
                  <a:srgbClr val="012D10"/>
                </a:solidFill>
              </a:rPr>
              <a:t>Margaret  </a:t>
            </a:r>
            <a:r>
              <a:rPr lang="en-GB" dirty="0" err="1" smtClean="0">
                <a:solidFill>
                  <a:srgbClr val="012D10"/>
                </a:solidFill>
              </a:rPr>
              <a:t>Masterman</a:t>
            </a:r>
            <a:r>
              <a:rPr lang="en-GB" dirty="0" smtClean="0">
                <a:solidFill>
                  <a:srgbClr val="012D10"/>
                </a:solidFill>
              </a:rPr>
              <a:t>, Dorothy Emmett, Frederick Parker-Rhodes, Ted </a:t>
            </a:r>
            <a:r>
              <a:rPr lang="en-GB" dirty="0" err="1" smtClean="0">
                <a:solidFill>
                  <a:srgbClr val="012D10"/>
                </a:solidFill>
              </a:rPr>
              <a:t>Bastin</a:t>
            </a:r>
            <a:r>
              <a:rPr lang="en-GB" dirty="0" smtClean="0">
                <a:solidFill>
                  <a:srgbClr val="012D10"/>
                </a:solidFill>
              </a:rPr>
              <a:t>, </a:t>
            </a:r>
            <a:br>
              <a:rPr lang="en-GB" dirty="0" smtClean="0">
                <a:solidFill>
                  <a:srgbClr val="012D10"/>
                </a:solidFill>
              </a:rPr>
            </a:br>
            <a:r>
              <a:rPr lang="en-GB" dirty="0" smtClean="0">
                <a:solidFill>
                  <a:srgbClr val="012D10"/>
                </a:solidFill>
              </a:rPr>
              <a:t>Geoffrey </a:t>
            </a:r>
            <a:r>
              <a:rPr lang="en-GB" dirty="0" err="1" smtClean="0">
                <a:solidFill>
                  <a:srgbClr val="012D10"/>
                </a:solidFill>
              </a:rPr>
              <a:t>Keeble</a:t>
            </a:r>
            <a:r>
              <a:rPr lang="en-GB" dirty="0" smtClean="0">
                <a:solidFill>
                  <a:srgbClr val="012D10"/>
                </a:solidFill>
              </a:rPr>
              <a:t>, </a:t>
            </a:r>
            <a:br>
              <a:rPr lang="en-GB" dirty="0" smtClean="0">
                <a:solidFill>
                  <a:srgbClr val="012D10"/>
                </a:solidFill>
              </a:rPr>
            </a:br>
            <a:r>
              <a:rPr lang="en-GB" dirty="0" smtClean="0">
                <a:solidFill>
                  <a:srgbClr val="012D10"/>
                </a:solidFill>
              </a:rPr>
              <a:t>Richard Braithwaite, ...</a:t>
            </a:r>
          </a:p>
        </p:txBody>
      </p:sp>
      <p:sp>
        <p:nvSpPr>
          <p:cNvPr id="19" name="TextBox 18"/>
          <p:cNvSpPr txBox="1"/>
          <p:nvPr/>
        </p:nvSpPr>
        <p:spPr>
          <a:xfrm>
            <a:off x="755576" y="4797152"/>
            <a:ext cx="7416824" cy="369332"/>
          </a:xfrm>
          <a:prstGeom prst="rect">
            <a:avLst/>
          </a:prstGeom>
          <a:noFill/>
        </p:spPr>
        <p:txBody>
          <a:bodyPr wrap="square" rtlCol="0">
            <a:spAutoFit/>
          </a:bodyPr>
          <a:lstStyle/>
          <a:p>
            <a:r>
              <a:rPr lang="en-GB" dirty="0" smtClean="0">
                <a:solidFill>
                  <a:srgbClr val="012D10"/>
                </a:solidFill>
              </a:rPr>
              <a:t>“How could one experimentally verify whether or not the mass had worked?”</a:t>
            </a:r>
          </a:p>
        </p:txBody>
      </p:sp>
      <p:sp>
        <p:nvSpPr>
          <p:cNvPr id="20" name="TextBox 19"/>
          <p:cNvSpPr txBox="1"/>
          <p:nvPr/>
        </p:nvSpPr>
        <p:spPr>
          <a:xfrm>
            <a:off x="1043608" y="5517232"/>
            <a:ext cx="7416824" cy="923330"/>
          </a:xfrm>
          <a:prstGeom prst="rect">
            <a:avLst/>
          </a:prstGeom>
          <a:noFill/>
        </p:spPr>
        <p:txBody>
          <a:bodyPr wrap="square" rtlCol="0">
            <a:spAutoFit/>
          </a:bodyPr>
          <a:lstStyle/>
          <a:p>
            <a:pPr algn="ctr"/>
            <a:r>
              <a:rPr lang="en-GB" dirty="0" smtClean="0">
                <a:solidFill>
                  <a:srgbClr val="012D10"/>
                </a:solidFill>
              </a:rPr>
              <a:t>The real problem: inappropriately handling different  </a:t>
            </a:r>
            <a:r>
              <a:rPr lang="en-GB" b="1" dirty="0" smtClean="0">
                <a:solidFill>
                  <a:srgbClr val="970B51"/>
                </a:solidFill>
              </a:rPr>
              <a:t>ways of knowing</a:t>
            </a:r>
          </a:p>
          <a:p>
            <a:pPr algn="ctr"/>
            <a:endParaRPr lang="en-GB" b="1" dirty="0" smtClean="0">
              <a:solidFill>
                <a:srgbClr val="970B51"/>
              </a:solidFill>
            </a:endParaRPr>
          </a:p>
          <a:p>
            <a:pPr algn="ctr"/>
            <a:r>
              <a:rPr lang="en-GB" b="1" dirty="0" smtClean="0">
                <a:solidFill>
                  <a:srgbClr val="012D10"/>
                </a:solidFill>
              </a:rPr>
              <a:t>This is the main obstacle to dialogue between science and spiritual practice. </a:t>
            </a:r>
            <a:r>
              <a:rPr lang="en-GB" b="1" dirty="0" smtClean="0">
                <a:solidFill>
                  <a:srgbClr val="970B51"/>
                </a:solidFill>
              </a:rPr>
              <a:t> </a:t>
            </a:r>
            <a:endParaRPr lang="en-GB" b="1" dirty="0">
              <a:solidFill>
                <a:srgbClr val="970B51"/>
              </a:solidFill>
            </a:endParaRPr>
          </a:p>
        </p:txBody>
      </p:sp>
      <p:sp>
        <p:nvSpPr>
          <p:cNvPr id="7" name="TextBox 6"/>
          <p:cNvSpPr txBox="1"/>
          <p:nvPr/>
        </p:nvSpPr>
        <p:spPr>
          <a:xfrm>
            <a:off x="409391" y="620688"/>
            <a:ext cx="3960440" cy="400110"/>
          </a:xfrm>
          <a:prstGeom prst="rect">
            <a:avLst/>
          </a:prstGeom>
          <a:noFill/>
        </p:spPr>
        <p:txBody>
          <a:bodyPr wrap="square" rtlCol="0">
            <a:spAutoFit/>
          </a:bodyPr>
          <a:lstStyle/>
          <a:p>
            <a:r>
              <a:rPr lang="en-GB" sz="2000" i="1" dirty="0" smtClean="0">
                <a:solidFill>
                  <a:srgbClr val="970B51"/>
                </a:solidFill>
              </a:rPr>
              <a:t>Science and spiritual practice</a:t>
            </a:r>
            <a:endParaRPr lang="en-GB" i="1" dirty="0">
              <a:solidFill>
                <a:srgbClr val="970B51"/>
              </a:solidFill>
            </a:endParaRPr>
          </a:p>
        </p:txBody>
      </p:sp>
      <p:pic>
        <p:nvPicPr>
          <p:cNvPr id="1026" name="Picture 2" descr="C:\Users\User\Dropbox\Edinburgh\Dorothy E.jpg"/>
          <p:cNvPicPr>
            <a:picLocks noChangeAspect="1" noChangeArrowheads="1"/>
          </p:cNvPicPr>
          <p:nvPr/>
        </p:nvPicPr>
        <p:blipFill>
          <a:blip r:embed="rId3" cstate="print"/>
          <a:srcRect/>
          <a:stretch>
            <a:fillRect/>
          </a:stretch>
        </p:blipFill>
        <p:spPr bwMode="auto">
          <a:xfrm>
            <a:off x="3851920" y="1700808"/>
            <a:ext cx="2174850" cy="1933201"/>
          </a:xfrm>
          <a:prstGeom prst="rect">
            <a:avLst/>
          </a:prstGeom>
          <a:noFill/>
        </p:spPr>
      </p:pic>
      <p:pic>
        <p:nvPicPr>
          <p:cNvPr id="1027" name="Picture 3" descr="C:\Users\User\Dropbox\Edinburgh\DEmmett.jpg"/>
          <p:cNvPicPr>
            <a:picLocks noChangeAspect="1" noChangeArrowheads="1"/>
          </p:cNvPicPr>
          <p:nvPr/>
        </p:nvPicPr>
        <p:blipFill>
          <a:blip r:embed="rId4" cstate="print"/>
          <a:srcRect/>
          <a:stretch>
            <a:fillRect/>
          </a:stretch>
        </p:blipFill>
        <p:spPr bwMode="auto">
          <a:xfrm>
            <a:off x="1619672" y="2204864"/>
            <a:ext cx="2016101" cy="2483521"/>
          </a:xfrm>
          <a:prstGeom prst="rect">
            <a:avLst/>
          </a:prstGeom>
          <a:noFill/>
        </p:spPr>
      </p:pic>
      <p:pic>
        <p:nvPicPr>
          <p:cNvPr id="2" name="Picture 2" descr="C:\Users\User\Dropbox\Edinburgh\monstrance.jpg"/>
          <p:cNvPicPr>
            <a:picLocks noChangeAspect="1" noChangeArrowheads="1"/>
          </p:cNvPicPr>
          <p:nvPr/>
        </p:nvPicPr>
        <p:blipFill>
          <a:blip r:embed="rId5" cstate="print"/>
          <a:srcRect/>
          <a:stretch>
            <a:fillRect/>
          </a:stretch>
        </p:blipFill>
        <p:spPr bwMode="auto">
          <a:xfrm>
            <a:off x="7596336" y="2636912"/>
            <a:ext cx="986308" cy="20228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3344416" y="4800600"/>
            <a:ext cx="2362200" cy="1752600"/>
          </a:xfrm>
          <a:prstGeom prst="ellipse">
            <a:avLst/>
          </a:prstGeom>
          <a:solidFill>
            <a:srgbClr val="FF6600"/>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8435" name="Oval 3"/>
          <p:cNvSpPr>
            <a:spLocks noChangeArrowheads="1"/>
          </p:cNvSpPr>
          <p:nvPr/>
        </p:nvSpPr>
        <p:spPr bwMode="auto">
          <a:xfrm>
            <a:off x="3276600" y="2057400"/>
            <a:ext cx="2590800" cy="1905000"/>
          </a:xfrm>
          <a:prstGeom prst="ellipse">
            <a:avLst/>
          </a:prstGeom>
          <a:solidFill>
            <a:srgbClr val="FF6600"/>
          </a:solidFill>
          <a:ln w="9525">
            <a:solidFill>
              <a:schemeClr val="tx1"/>
            </a:solidFill>
            <a:round/>
            <a:headEnd/>
            <a:tailEnd/>
          </a:ln>
        </p:spPr>
        <p:txBody>
          <a:bodyPr wrap="none" anchor="ctr"/>
          <a:lstStyle/>
          <a:p>
            <a:pPr algn="ctr"/>
            <a:endParaRPr lang="en-GB" sz="2400">
              <a:latin typeface="Times New Roman" pitchFamily="18" charset="0"/>
            </a:endParaRPr>
          </a:p>
          <a:p>
            <a:pPr algn="ctr"/>
            <a:endParaRPr lang="en-GB" sz="2400">
              <a:latin typeface="Times New Roman" pitchFamily="18" charset="0"/>
            </a:endParaRPr>
          </a:p>
        </p:txBody>
      </p:sp>
      <p:sp>
        <p:nvSpPr>
          <p:cNvPr id="103428" name="AutoShape 4"/>
          <p:cNvSpPr>
            <a:spLocks noChangeArrowheads="1"/>
          </p:cNvSpPr>
          <p:nvPr/>
        </p:nvSpPr>
        <p:spPr bwMode="auto">
          <a:xfrm>
            <a:off x="4270952" y="3947804"/>
            <a:ext cx="485775" cy="864096"/>
          </a:xfrm>
          <a:prstGeom prst="up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18437" name="Oval 5"/>
          <p:cNvSpPr>
            <a:spLocks noChangeArrowheads="1"/>
          </p:cNvSpPr>
          <p:nvPr/>
        </p:nvSpPr>
        <p:spPr bwMode="auto">
          <a:xfrm>
            <a:off x="6629400" y="1143000"/>
            <a:ext cx="1295400" cy="1066800"/>
          </a:xfrm>
          <a:prstGeom prst="ellipse">
            <a:avLst/>
          </a:prstGeom>
          <a:solidFill>
            <a:srgbClr val="FF00FF"/>
          </a:solidFill>
          <a:ln w="9525">
            <a:solidFill>
              <a:schemeClr val="tx1"/>
            </a:solidFill>
            <a:round/>
            <a:headEnd/>
            <a:tailEnd/>
          </a:ln>
        </p:spPr>
        <p:txBody>
          <a:bodyPr wrap="none" anchor="ctr"/>
          <a:lstStyle/>
          <a:p>
            <a:pPr algn="ctr"/>
            <a:r>
              <a:rPr lang="en-GB" dirty="0">
                <a:latin typeface="Times New Roman" pitchFamily="18" charset="0"/>
              </a:rPr>
              <a:t>Body</a:t>
            </a:r>
          </a:p>
          <a:p>
            <a:pPr algn="ctr"/>
            <a:r>
              <a:rPr lang="en-GB" dirty="0">
                <a:latin typeface="Times New Roman" pitchFamily="18" charset="0"/>
              </a:rPr>
              <a:t>State</a:t>
            </a:r>
          </a:p>
          <a:p>
            <a:pPr algn="ctr"/>
            <a:r>
              <a:rPr lang="en-GB" dirty="0">
                <a:latin typeface="Times New Roman" pitchFamily="18" charset="0"/>
              </a:rPr>
              <a:t>subsystem</a:t>
            </a:r>
          </a:p>
        </p:txBody>
      </p:sp>
      <p:sp>
        <p:nvSpPr>
          <p:cNvPr id="18438" name="AutoShape 6"/>
          <p:cNvSpPr>
            <a:spLocks noChangeArrowheads="1"/>
          </p:cNvSpPr>
          <p:nvPr/>
        </p:nvSpPr>
        <p:spPr bwMode="auto">
          <a:xfrm>
            <a:off x="4038600" y="2971800"/>
            <a:ext cx="914400" cy="914400"/>
          </a:xfrm>
          <a:prstGeom prst="octagon">
            <a:avLst>
              <a:gd name="adj" fmla="val 29287"/>
            </a:avLst>
          </a:prstGeom>
          <a:solidFill>
            <a:srgbClr val="00CCFF">
              <a:alpha val="56862"/>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8439" name="Line 7"/>
          <p:cNvSpPr>
            <a:spLocks noChangeShapeType="1"/>
          </p:cNvSpPr>
          <p:nvPr/>
        </p:nvSpPr>
        <p:spPr bwMode="auto">
          <a:xfrm flipV="1">
            <a:off x="5652120" y="1916832"/>
            <a:ext cx="1080120" cy="648072"/>
          </a:xfrm>
          <a:prstGeom prst="line">
            <a:avLst/>
          </a:prstGeom>
          <a:noFill/>
          <a:ln w="130175">
            <a:solidFill>
              <a:schemeClr val="tx1"/>
            </a:solidFill>
            <a:miter lim="800000"/>
            <a:headEnd type="triangle" w="med" len="med"/>
            <a:tailEnd type="triangle" w="med" len="med"/>
          </a:ln>
        </p:spPr>
        <p:txBody>
          <a:bodyPr wrap="none"/>
          <a:lstStyle/>
          <a:p>
            <a:endParaRPr lang="en-GB"/>
          </a:p>
        </p:txBody>
      </p:sp>
      <p:sp>
        <p:nvSpPr>
          <p:cNvPr id="18440" name="Line 8"/>
          <p:cNvSpPr>
            <a:spLocks noChangeShapeType="1"/>
          </p:cNvSpPr>
          <p:nvPr/>
        </p:nvSpPr>
        <p:spPr bwMode="auto">
          <a:xfrm>
            <a:off x="3725416" y="5638800"/>
            <a:ext cx="0" cy="0"/>
          </a:xfrm>
          <a:prstGeom prst="line">
            <a:avLst/>
          </a:prstGeom>
          <a:noFill/>
          <a:ln w="9525">
            <a:solidFill>
              <a:schemeClr val="tx1"/>
            </a:solidFill>
            <a:miter lim="800000"/>
            <a:headEnd/>
            <a:tailEnd type="triangle" w="med" len="med"/>
          </a:ln>
        </p:spPr>
        <p:txBody>
          <a:bodyPr wrap="none"/>
          <a:lstStyle/>
          <a:p>
            <a:endParaRPr lang="en-GB"/>
          </a:p>
        </p:txBody>
      </p:sp>
      <p:sp>
        <p:nvSpPr>
          <p:cNvPr id="18441" name="Oval 9"/>
          <p:cNvSpPr>
            <a:spLocks noChangeArrowheads="1"/>
          </p:cNvSpPr>
          <p:nvPr/>
        </p:nvSpPr>
        <p:spPr bwMode="auto">
          <a:xfrm>
            <a:off x="6781800" y="2743200"/>
            <a:ext cx="914400" cy="914400"/>
          </a:xfrm>
          <a:prstGeom prst="ellipse">
            <a:avLst/>
          </a:prstGeom>
          <a:solidFill>
            <a:srgbClr val="FF00FF"/>
          </a:solidFill>
          <a:ln w="9525">
            <a:solidFill>
              <a:schemeClr val="tx1"/>
            </a:solidFill>
            <a:miter lim="800000"/>
            <a:headEnd/>
            <a:tailEnd/>
          </a:ln>
        </p:spPr>
        <p:txBody>
          <a:bodyPr wrap="none" anchor="ctr"/>
          <a:lstStyle/>
          <a:p>
            <a:pPr algn="ctr"/>
            <a:r>
              <a:rPr lang="en-GB" dirty="0">
                <a:latin typeface="Times New Roman" pitchFamily="18" charset="0"/>
              </a:rPr>
              <a:t>Auditory</a:t>
            </a:r>
          </a:p>
          <a:p>
            <a:pPr algn="ctr"/>
            <a:r>
              <a:rPr lang="en-GB" dirty="0">
                <a:latin typeface="Times New Roman" pitchFamily="18" charset="0"/>
              </a:rPr>
              <a:t>ss.</a:t>
            </a:r>
          </a:p>
        </p:txBody>
      </p:sp>
      <p:sp>
        <p:nvSpPr>
          <p:cNvPr id="18442" name="Oval 10"/>
          <p:cNvSpPr>
            <a:spLocks noChangeArrowheads="1"/>
          </p:cNvSpPr>
          <p:nvPr/>
        </p:nvSpPr>
        <p:spPr bwMode="auto">
          <a:xfrm>
            <a:off x="1219200" y="3810000"/>
            <a:ext cx="914400" cy="914400"/>
          </a:xfrm>
          <a:prstGeom prst="ellipse">
            <a:avLst/>
          </a:prstGeom>
          <a:solidFill>
            <a:srgbClr val="FF00FF"/>
          </a:solidFill>
          <a:ln w="9525">
            <a:solidFill>
              <a:schemeClr val="tx1"/>
            </a:solidFill>
            <a:miter lim="800000"/>
            <a:headEnd/>
            <a:tailEnd/>
          </a:ln>
        </p:spPr>
        <p:txBody>
          <a:bodyPr wrap="none" anchor="ctr"/>
          <a:lstStyle/>
          <a:p>
            <a:pPr algn="ctr"/>
            <a:r>
              <a:rPr lang="en-GB" sz="2200" dirty="0">
                <a:latin typeface="Times New Roman" pitchFamily="18" charset="0"/>
              </a:rPr>
              <a:t>Visual</a:t>
            </a:r>
          </a:p>
          <a:p>
            <a:pPr algn="ctr"/>
            <a:r>
              <a:rPr lang="en-GB" sz="2200" dirty="0">
                <a:latin typeface="Times New Roman" pitchFamily="18" charset="0"/>
              </a:rPr>
              <a:t>ss.</a:t>
            </a:r>
          </a:p>
        </p:txBody>
      </p:sp>
      <p:sp>
        <p:nvSpPr>
          <p:cNvPr id="18443" name="Line 11"/>
          <p:cNvSpPr>
            <a:spLocks noChangeShapeType="1"/>
          </p:cNvSpPr>
          <p:nvPr/>
        </p:nvSpPr>
        <p:spPr bwMode="auto">
          <a:xfrm flipV="1">
            <a:off x="2123728" y="3429000"/>
            <a:ext cx="1296144" cy="720080"/>
          </a:xfrm>
          <a:prstGeom prst="line">
            <a:avLst/>
          </a:prstGeom>
          <a:noFill/>
          <a:ln w="57150">
            <a:solidFill>
              <a:srgbClr val="008080"/>
            </a:solidFill>
            <a:miter lim="800000"/>
            <a:headEnd/>
            <a:tailEnd type="triangle" w="med" len="med"/>
          </a:ln>
        </p:spPr>
        <p:txBody>
          <a:bodyPr wrap="none"/>
          <a:lstStyle/>
          <a:p>
            <a:endParaRPr lang="en-GB"/>
          </a:p>
        </p:txBody>
      </p:sp>
      <p:sp>
        <p:nvSpPr>
          <p:cNvPr id="18444" name="Line 12"/>
          <p:cNvSpPr>
            <a:spLocks noChangeShapeType="1"/>
          </p:cNvSpPr>
          <p:nvPr/>
        </p:nvSpPr>
        <p:spPr bwMode="auto">
          <a:xfrm>
            <a:off x="2051720" y="4581128"/>
            <a:ext cx="1296144" cy="936104"/>
          </a:xfrm>
          <a:prstGeom prst="line">
            <a:avLst/>
          </a:prstGeom>
          <a:noFill/>
          <a:ln w="57150">
            <a:solidFill>
              <a:srgbClr val="008000"/>
            </a:solidFill>
            <a:prstDash val="sysDot"/>
            <a:miter lim="800000"/>
            <a:headEnd/>
            <a:tailEnd type="triangle" w="med" len="med"/>
          </a:ln>
        </p:spPr>
        <p:txBody>
          <a:bodyPr wrap="none"/>
          <a:lstStyle/>
          <a:p>
            <a:endParaRPr lang="en-GB"/>
          </a:p>
        </p:txBody>
      </p:sp>
      <p:sp>
        <p:nvSpPr>
          <p:cNvPr id="18445" name="Line 13"/>
          <p:cNvSpPr>
            <a:spLocks noChangeShapeType="1"/>
          </p:cNvSpPr>
          <p:nvPr/>
        </p:nvSpPr>
        <p:spPr bwMode="auto">
          <a:xfrm flipH="1" flipV="1">
            <a:off x="5796136" y="3284984"/>
            <a:ext cx="1008112" cy="0"/>
          </a:xfrm>
          <a:prstGeom prst="line">
            <a:avLst/>
          </a:prstGeom>
          <a:noFill/>
          <a:ln w="57150">
            <a:solidFill>
              <a:schemeClr val="tx1"/>
            </a:solidFill>
            <a:miter lim="800000"/>
            <a:headEnd/>
            <a:tailEnd type="triangle" w="med" len="med"/>
          </a:ln>
        </p:spPr>
        <p:txBody>
          <a:bodyPr wrap="none"/>
          <a:lstStyle/>
          <a:p>
            <a:endParaRPr lang="en-GB"/>
          </a:p>
        </p:txBody>
      </p:sp>
      <p:sp>
        <p:nvSpPr>
          <p:cNvPr id="18446" name="Line 14"/>
          <p:cNvSpPr>
            <a:spLocks noChangeShapeType="1"/>
          </p:cNvSpPr>
          <p:nvPr/>
        </p:nvSpPr>
        <p:spPr bwMode="auto">
          <a:xfrm flipH="1">
            <a:off x="5364088" y="3501008"/>
            <a:ext cx="1512168" cy="1584176"/>
          </a:xfrm>
          <a:prstGeom prst="line">
            <a:avLst/>
          </a:prstGeom>
          <a:noFill/>
          <a:ln w="57150">
            <a:solidFill>
              <a:schemeClr val="tx1"/>
            </a:solidFill>
            <a:prstDash val="sysDot"/>
            <a:miter lim="800000"/>
            <a:headEnd/>
            <a:tailEnd type="triangle" w="med" len="med"/>
          </a:ln>
        </p:spPr>
        <p:txBody>
          <a:bodyPr wrap="none"/>
          <a:lstStyle/>
          <a:p>
            <a:endParaRPr lang="en-GB"/>
          </a:p>
        </p:txBody>
      </p:sp>
      <p:sp>
        <p:nvSpPr>
          <p:cNvPr id="18448" name="Rectangle 16"/>
          <p:cNvSpPr>
            <a:spLocks noChangeArrowheads="1"/>
          </p:cNvSpPr>
          <p:nvPr/>
        </p:nvSpPr>
        <p:spPr bwMode="auto">
          <a:xfrm>
            <a:off x="3887043" y="2209800"/>
            <a:ext cx="3997325" cy="822325"/>
          </a:xfrm>
          <a:prstGeom prst="rect">
            <a:avLst/>
          </a:prstGeom>
          <a:noFill/>
          <a:ln w="9525">
            <a:noFill/>
            <a:miter lim="800000"/>
            <a:headEnd/>
            <a:tailEnd/>
          </a:ln>
        </p:spPr>
        <p:txBody>
          <a:bodyPr>
            <a:spAutoFit/>
          </a:bodyPr>
          <a:lstStyle/>
          <a:p>
            <a:r>
              <a:rPr lang="en-GB" sz="2400" dirty="0">
                <a:latin typeface="Times New Roman" pitchFamily="18" charset="0"/>
              </a:rPr>
              <a:t>Relational</a:t>
            </a:r>
          </a:p>
          <a:p>
            <a:r>
              <a:rPr lang="en-GB" sz="2400" dirty="0">
                <a:latin typeface="Times New Roman" pitchFamily="18" charset="0"/>
              </a:rPr>
              <a:t> subsystem</a:t>
            </a:r>
          </a:p>
        </p:txBody>
      </p:sp>
      <p:sp>
        <p:nvSpPr>
          <p:cNvPr id="18449" name="Rectangle 17"/>
          <p:cNvSpPr>
            <a:spLocks noChangeArrowheads="1"/>
          </p:cNvSpPr>
          <p:nvPr/>
        </p:nvSpPr>
        <p:spPr bwMode="auto">
          <a:xfrm>
            <a:off x="3909180" y="3217320"/>
            <a:ext cx="1271588" cy="457200"/>
          </a:xfrm>
          <a:prstGeom prst="rect">
            <a:avLst/>
          </a:prstGeom>
          <a:noFill/>
          <a:ln w="9525">
            <a:noFill/>
            <a:miter lim="800000"/>
            <a:headEnd/>
            <a:tailEnd/>
          </a:ln>
        </p:spPr>
        <p:txBody>
          <a:bodyPr>
            <a:spAutoFit/>
          </a:bodyPr>
          <a:lstStyle/>
          <a:p>
            <a:pPr algn="ctr"/>
            <a:r>
              <a:rPr lang="en-GB" sz="1200" dirty="0" smtClean="0">
                <a:latin typeface="Times New Roman" pitchFamily="18" charset="0"/>
              </a:rPr>
              <a:t>Relational</a:t>
            </a:r>
            <a:endParaRPr lang="en-GB" sz="1200" dirty="0">
              <a:latin typeface="Times New Roman" pitchFamily="18" charset="0"/>
            </a:endParaRPr>
          </a:p>
          <a:p>
            <a:pPr algn="ctr"/>
            <a:r>
              <a:rPr lang="en-GB" sz="1200" dirty="0">
                <a:latin typeface="Times New Roman" pitchFamily="18" charset="0"/>
              </a:rPr>
              <a:t>Memory</a:t>
            </a:r>
          </a:p>
        </p:txBody>
      </p:sp>
      <p:sp>
        <p:nvSpPr>
          <p:cNvPr id="18450" name="AutoShape 18"/>
          <p:cNvSpPr>
            <a:spLocks noChangeArrowheads="1"/>
          </p:cNvSpPr>
          <p:nvPr/>
        </p:nvSpPr>
        <p:spPr bwMode="auto">
          <a:xfrm>
            <a:off x="4030216" y="5638800"/>
            <a:ext cx="914400" cy="914400"/>
          </a:xfrm>
          <a:prstGeom prst="octagon">
            <a:avLst>
              <a:gd name="adj" fmla="val 29287"/>
            </a:avLst>
          </a:prstGeom>
          <a:solidFill>
            <a:srgbClr val="00CCFF">
              <a:alpha val="56862"/>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8451" name="Rectangle 19"/>
          <p:cNvSpPr>
            <a:spLocks noChangeArrowheads="1"/>
          </p:cNvSpPr>
          <p:nvPr/>
        </p:nvSpPr>
        <p:spPr bwMode="auto">
          <a:xfrm>
            <a:off x="3340893" y="5334000"/>
            <a:ext cx="3535363" cy="369332"/>
          </a:xfrm>
          <a:prstGeom prst="rect">
            <a:avLst/>
          </a:prstGeom>
          <a:noFill/>
          <a:ln w="9525">
            <a:noFill/>
            <a:miter lim="800000"/>
            <a:headEnd/>
            <a:tailEnd/>
          </a:ln>
        </p:spPr>
        <p:txBody>
          <a:bodyPr>
            <a:spAutoFit/>
          </a:bodyPr>
          <a:lstStyle/>
          <a:p>
            <a:r>
              <a:rPr lang="en-GB" dirty="0">
                <a:latin typeface="Times New Roman" pitchFamily="18" charset="0"/>
              </a:rPr>
              <a:t>Propositional subsystem</a:t>
            </a:r>
          </a:p>
        </p:txBody>
      </p:sp>
      <p:sp>
        <p:nvSpPr>
          <p:cNvPr id="18452" name="Text Box 20"/>
          <p:cNvSpPr txBox="1">
            <a:spLocks noChangeArrowheads="1"/>
          </p:cNvSpPr>
          <p:nvPr/>
        </p:nvSpPr>
        <p:spPr bwMode="auto">
          <a:xfrm>
            <a:off x="3881416" y="5855112"/>
            <a:ext cx="1211263" cy="457200"/>
          </a:xfrm>
          <a:prstGeom prst="rect">
            <a:avLst/>
          </a:prstGeom>
          <a:noFill/>
          <a:ln w="9525">
            <a:noFill/>
            <a:miter lim="800000"/>
            <a:headEnd/>
            <a:tailEnd/>
          </a:ln>
        </p:spPr>
        <p:txBody>
          <a:bodyPr>
            <a:spAutoFit/>
          </a:bodyPr>
          <a:lstStyle/>
          <a:p>
            <a:pPr algn="ctr"/>
            <a:r>
              <a:rPr lang="en-GB" sz="1200" dirty="0">
                <a:latin typeface="Times New Roman" pitchFamily="18" charset="0"/>
              </a:rPr>
              <a:t>Propositional</a:t>
            </a:r>
          </a:p>
          <a:p>
            <a:pPr algn="ctr"/>
            <a:r>
              <a:rPr lang="en-GB" sz="1200" dirty="0">
                <a:latin typeface="Times New Roman" pitchFamily="18" charset="0"/>
              </a:rPr>
              <a:t>Memory</a:t>
            </a:r>
          </a:p>
        </p:txBody>
      </p:sp>
      <p:sp>
        <p:nvSpPr>
          <p:cNvPr id="18453" name="Oval 21"/>
          <p:cNvSpPr>
            <a:spLocks noChangeArrowheads="1"/>
          </p:cNvSpPr>
          <p:nvPr/>
        </p:nvSpPr>
        <p:spPr bwMode="auto">
          <a:xfrm>
            <a:off x="7156496" y="5322912"/>
            <a:ext cx="914400" cy="914400"/>
          </a:xfrm>
          <a:prstGeom prst="ellipse">
            <a:avLst/>
          </a:prstGeom>
          <a:solidFill>
            <a:srgbClr val="008000"/>
          </a:solidFill>
          <a:ln w="9525">
            <a:solidFill>
              <a:schemeClr val="tx1"/>
            </a:solidFill>
            <a:miter lim="800000"/>
            <a:headEnd/>
            <a:tailEnd/>
          </a:ln>
        </p:spPr>
        <p:txBody>
          <a:bodyPr wrap="none" anchor="ctr"/>
          <a:lstStyle/>
          <a:p>
            <a:pPr algn="ctr"/>
            <a:r>
              <a:rPr lang="en-GB" sz="2000" dirty="0">
                <a:latin typeface="Times New Roman" pitchFamily="18" charset="0"/>
              </a:rPr>
              <a:t>Verbal</a:t>
            </a:r>
          </a:p>
          <a:p>
            <a:pPr algn="ctr"/>
            <a:r>
              <a:rPr lang="en-GB" sz="2000" dirty="0">
                <a:latin typeface="Times New Roman" pitchFamily="18" charset="0"/>
              </a:rPr>
              <a:t>ss.</a:t>
            </a:r>
          </a:p>
        </p:txBody>
      </p:sp>
      <p:sp>
        <p:nvSpPr>
          <p:cNvPr id="18454" name="Line 22"/>
          <p:cNvSpPr>
            <a:spLocks noChangeShapeType="1"/>
          </p:cNvSpPr>
          <p:nvPr/>
        </p:nvSpPr>
        <p:spPr bwMode="auto">
          <a:xfrm flipH="1">
            <a:off x="5706616" y="5791200"/>
            <a:ext cx="1447800" cy="0"/>
          </a:xfrm>
          <a:prstGeom prst="line">
            <a:avLst/>
          </a:prstGeom>
          <a:noFill/>
          <a:ln w="57150">
            <a:solidFill>
              <a:schemeClr val="tx1"/>
            </a:solidFill>
            <a:miter lim="800000"/>
            <a:headEnd/>
            <a:tailEnd type="triangle" w="med" len="med"/>
          </a:ln>
        </p:spPr>
        <p:txBody>
          <a:bodyPr wrap="none"/>
          <a:lstStyle/>
          <a:p>
            <a:endParaRPr lang="en-GB"/>
          </a:p>
        </p:txBody>
      </p:sp>
      <p:sp>
        <p:nvSpPr>
          <p:cNvPr id="23" name="TextBox 22"/>
          <p:cNvSpPr txBox="1"/>
          <p:nvPr/>
        </p:nvSpPr>
        <p:spPr>
          <a:xfrm>
            <a:off x="395536" y="188640"/>
            <a:ext cx="7416824" cy="707886"/>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a:p>
            <a:endParaRPr lang="en-GB" sz="2000" dirty="0">
              <a:solidFill>
                <a:srgbClr val="177B1C"/>
              </a:solidFill>
            </a:endParaRPr>
          </a:p>
        </p:txBody>
      </p:sp>
      <p:sp>
        <p:nvSpPr>
          <p:cNvPr id="24" name="TextBox 23"/>
          <p:cNvSpPr txBox="1"/>
          <p:nvPr/>
        </p:nvSpPr>
        <p:spPr>
          <a:xfrm>
            <a:off x="409390" y="620688"/>
            <a:ext cx="4882689" cy="400110"/>
          </a:xfrm>
          <a:prstGeom prst="rect">
            <a:avLst/>
          </a:prstGeom>
          <a:noFill/>
        </p:spPr>
        <p:txBody>
          <a:bodyPr wrap="square" rtlCol="0">
            <a:spAutoFit/>
          </a:bodyPr>
          <a:lstStyle/>
          <a:p>
            <a:r>
              <a:rPr lang="en-GB" sz="2000" i="1" dirty="0" smtClean="0">
                <a:solidFill>
                  <a:srgbClr val="970B51"/>
                </a:solidFill>
              </a:rPr>
              <a:t>Cognitive subsystems (Teasdale and Barnard)</a:t>
            </a:r>
            <a:endParaRPr lang="en-GB" i="1" dirty="0">
              <a:solidFill>
                <a:srgbClr val="970B51"/>
              </a:solidFill>
            </a:endParaRPr>
          </a:p>
        </p:txBody>
      </p:sp>
      <p:sp>
        <p:nvSpPr>
          <p:cNvPr id="25" name="TextBox 24"/>
          <p:cNvSpPr txBox="1"/>
          <p:nvPr/>
        </p:nvSpPr>
        <p:spPr>
          <a:xfrm>
            <a:off x="467544" y="1340768"/>
            <a:ext cx="4176464" cy="769441"/>
          </a:xfrm>
          <a:prstGeom prst="rect">
            <a:avLst/>
          </a:prstGeom>
          <a:noFill/>
        </p:spPr>
        <p:txBody>
          <a:bodyPr wrap="square" rtlCol="0">
            <a:spAutoFit/>
          </a:bodyPr>
          <a:lstStyle/>
          <a:p>
            <a:r>
              <a:rPr lang="en-GB" sz="2200" dirty="0" smtClean="0">
                <a:solidFill>
                  <a:srgbClr val="012D10"/>
                </a:solidFill>
              </a:rPr>
              <a:t>Also </a:t>
            </a:r>
            <a:r>
              <a:rPr lang="en-GB" sz="2200" i="1" dirty="0" smtClean="0">
                <a:solidFill>
                  <a:srgbClr val="012D10"/>
                </a:solidFill>
              </a:rPr>
              <a:t>The Master and his Emissary </a:t>
            </a:r>
            <a:r>
              <a:rPr lang="en-GB" sz="2200" dirty="0" smtClean="0">
                <a:solidFill>
                  <a:srgbClr val="012D10"/>
                </a:solidFill>
              </a:rPr>
              <a:t>:  Iain </a:t>
            </a:r>
            <a:r>
              <a:rPr lang="en-GB" sz="2200" dirty="0" err="1" smtClean="0">
                <a:solidFill>
                  <a:srgbClr val="012D10"/>
                </a:solidFill>
              </a:rPr>
              <a:t>McGilchrist</a:t>
            </a:r>
            <a:endParaRPr lang="en-GB" sz="2200" dirty="0">
              <a:solidFill>
                <a:srgbClr val="012D1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4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4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4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4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03428" grpId="0" animBg="1"/>
      <p:bldP spid="18437" grpId="0" animBg="1"/>
      <p:bldP spid="18438" grpId="0" animBg="1"/>
      <p:bldP spid="18439" grpId="0" animBg="1"/>
      <p:bldP spid="18440" grpId="0" animBg="1"/>
      <p:bldP spid="18441" grpId="0" animBg="1"/>
      <p:bldP spid="18442" grpId="0" animBg="1"/>
      <p:bldP spid="18443" grpId="0" animBg="1"/>
      <p:bldP spid="18444" grpId="0" animBg="1"/>
      <p:bldP spid="18445" grpId="0" animBg="1"/>
      <p:bldP spid="18446" grpId="0" animBg="1"/>
      <p:bldP spid="18448" grpId="0"/>
      <p:bldP spid="18449" grpId="0"/>
      <p:bldP spid="18450" grpId="0" animBg="1"/>
      <p:bldP spid="18451" grpId="0"/>
      <p:bldP spid="18452" grpId="0"/>
      <p:bldP spid="18453" grpId="0" animBg="1"/>
      <p:bldP spid="18454"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284" y="1484784"/>
            <a:ext cx="4968552" cy="1277273"/>
          </a:xfrm>
          <a:prstGeom prst="rect">
            <a:avLst/>
          </a:prstGeom>
          <a:noFill/>
        </p:spPr>
        <p:txBody>
          <a:bodyPr wrap="square" rtlCol="0">
            <a:spAutoFit/>
          </a:bodyPr>
          <a:lstStyle/>
          <a:p>
            <a:pPr>
              <a:spcAft>
                <a:spcPts val="600"/>
              </a:spcAft>
            </a:pPr>
            <a:r>
              <a:rPr lang="en-GB" dirty="0" smtClean="0">
                <a:solidFill>
                  <a:srgbClr val="970B51"/>
                </a:solidFill>
              </a:rPr>
              <a:t>Problems:</a:t>
            </a:r>
            <a:endParaRPr lang="en-GB" dirty="0" smtClean="0"/>
          </a:p>
          <a:p>
            <a:r>
              <a:rPr lang="en-GB" dirty="0" smtClean="0">
                <a:solidFill>
                  <a:srgbClr val="012D10"/>
                </a:solidFill>
              </a:rPr>
              <a:t>Overcoming incommensurability –</a:t>
            </a:r>
          </a:p>
          <a:p>
            <a:r>
              <a:rPr lang="en-GB" dirty="0" smtClean="0">
                <a:solidFill>
                  <a:srgbClr val="012D10"/>
                </a:solidFill>
              </a:rPr>
              <a:t>modelling </a:t>
            </a:r>
          </a:p>
          <a:p>
            <a:r>
              <a:rPr lang="en-GB" dirty="0" smtClean="0">
                <a:solidFill>
                  <a:srgbClr val="012D10"/>
                </a:solidFill>
              </a:rPr>
              <a:t>– alternative logic</a:t>
            </a:r>
          </a:p>
        </p:txBody>
      </p:sp>
      <p:sp>
        <p:nvSpPr>
          <p:cNvPr id="3" name="TextBox 2"/>
          <p:cNvSpPr txBox="1"/>
          <p:nvPr/>
        </p:nvSpPr>
        <p:spPr>
          <a:xfrm>
            <a:off x="395536" y="188640"/>
            <a:ext cx="7416824" cy="707886"/>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a:p>
            <a:endParaRPr lang="en-GB" sz="2000" dirty="0">
              <a:solidFill>
                <a:srgbClr val="177B1C"/>
              </a:solidFill>
            </a:endParaRPr>
          </a:p>
        </p:txBody>
      </p:sp>
      <p:sp>
        <p:nvSpPr>
          <p:cNvPr id="6" name="TextBox 5"/>
          <p:cNvSpPr txBox="1"/>
          <p:nvPr/>
        </p:nvSpPr>
        <p:spPr>
          <a:xfrm>
            <a:off x="410284" y="3253913"/>
            <a:ext cx="6408712" cy="2077492"/>
          </a:xfrm>
          <a:prstGeom prst="rect">
            <a:avLst/>
          </a:prstGeom>
          <a:noFill/>
        </p:spPr>
        <p:txBody>
          <a:bodyPr wrap="square" rtlCol="0">
            <a:spAutoFit/>
          </a:bodyPr>
          <a:lstStyle/>
          <a:p>
            <a:pPr>
              <a:spcAft>
                <a:spcPts val="600"/>
              </a:spcAft>
            </a:pPr>
            <a:r>
              <a:rPr lang="en-GB" dirty="0" smtClean="0">
                <a:solidFill>
                  <a:srgbClr val="970B51"/>
                </a:solidFill>
              </a:rPr>
              <a:t>Where to start?</a:t>
            </a:r>
            <a:endParaRPr lang="en-GB" dirty="0" smtClean="0"/>
          </a:p>
          <a:p>
            <a:r>
              <a:rPr lang="en-GB" dirty="0" smtClean="0">
                <a:solidFill>
                  <a:srgbClr val="012D10"/>
                </a:solidFill>
              </a:rPr>
              <a:t>What can provide the necessary “traction” to shift the science/spirituality debate?”</a:t>
            </a:r>
          </a:p>
          <a:p>
            <a:endParaRPr lang="en-GB" dirty="0" smtClean="0">
              <a:solidFill>
                <a:srgbClr val="012D10"/>
              </a:solidFill>
            </a:endParaRPr>
          </a:p>
          <a:p>
            <a:pPr>
              <a:spcAft>
                <a:spcPts val="1200"/>
              </a:spcAft>
            </a:pPr>
            <a:r>
              <a:rPr lang="en-GB" sz="2400" dirty="0" smtClean="0">
                <a:solidFill>
                  <a:srgbClr val="012D10"/>
                </a:solidFill>
              </a:rPr>
              <a:t>“Consciousness”</a:t>
            </a:r>
          </a:p>
          <a:p>
            <a:r>
              <a:rPr lang="en-GB" dirty="0" smtClean="0">
                <a:solidFill>
                  <a:srgbClr val="012D10"/>
                </a:solidFill>
              </a:rPr>
              <a:t> – provided we choose an appropriate sense to this word</a:t>
            </a:r>
          </a:p>
        </p:txBody>
      </p:sp>
      <p:sp>
        <p:nvSpPr>
          <p:cNvPr id="7" name="TextBox 6"/>
          <p:cNvSpPr txBox="1"/>
          <p:nvPr/>
        </p:nvSpPr>
        <p:spPr>
          <a:xfrm>
            <a:off x="409390" y="620688"/>
            <a:ext cx="4522649" cy="400110"/>
          </a:xfrm>
          <a:prstGeom prst="rect">
            <a:avLst/>
          </a:prstGeom>
          <a:noFill/>
        </p:spPr>
        <p:txBody>
          <a:bodyPr wrap="square" rtlCol="0">
            <a:spAutoFit/>
          </a:bodyPr>
          <a:lstStyle/>
          <a:p>
            <a:r>
              <a:rPr lang="en-GB" sz="2000" i="1" dirty="0" smtClean="0">
                <a:solidFill>
                  <a:srgbClr val="970B51"/>
                </a:solidFill>
              </a:rPr>
              <a:t>Science and spiritual practice - resumed</a:t>
            </a:r>
            <a:endParaRPr lang="en-GB" i="1" dirty="0">
              <a:solidFill>
                <a:srgbClr val="970B5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9952" y="3774493"/>
            <a:ext cx="2952328" cy="1015663"/>
          </a:xfrm>
          <a:prstGeom prst="rect">
            <a:avLst/>
          </a:prstGeom>
          <a:noFill/>
        </p:spPr>
        <p:txBody>
          <a:bodyPr wrap="square" rtlCol="0">
            <a:spAutoFit/>
          </a:bodyPr>
          <a:lstStyle/>
          <a:p>
            <a:r>
              <a:rPr lang="en-GB" sz="2000" dirty="0" smtClean="0">
                <a:solidFill>
                  <a:schemeClr val="tx2">
                    <a:lumMod val="75000"/>
                  </a:schemeClr>
                </a:solidFill>
              </a:rPr>
              <a:t>John Von Neumann (1932)</a:t>
            </a:r>
          </a:p>
          <a:p>
            <a:r>
              <a:rPr lang="en-GB" sz="2000" dirty="0" smtClean="0">
                <a:solidFill>
                  <a:schemeClr val="tx2">
                    <a:lumMod val="75000"/>
                  </a:schemeClr>
                </a:solidFill>
              </a:rPr>
              <a:t>- Basic mechanism of </a:t>
            </a:r>
            <a:r>
              <a:rPr lang="en-GB" sz="2000" b="1" dirty="0" smtClean="0">
                <a:solidFill>
                  <a:schemeClr val="tx2">
                    <a:lumMod val="75000"/>
                  </a:schemeClr>
                </a:solidFill>
              </a:rPr>
              <a:t>quantum observation</a:t>
            </a:r>
            <a:endParaRPr lang="en-GB" sz="2000" b="1" dirty="0">
              <a:solidFill>
                <a:schemeClr val="tx2">
                  <a:lumMod val="75000"/>
                </a:schemeClr>
              </a:solidFill>
            </a:endParaRPr>
          </a:p>
        </p:txBody>
      </p:sp>
      <p:pic>
        <p:nvPicPr>
          <p:cNvPr id="27650" name="Picture 2"/>
          <p:cNvPicPr>
            <a:picLocks noChangeAspect="1" noChangeArrowheads="1"/>
          </p:cNvPicPr>
          <p:nvPr/>
        </p:nvPicPr>
        <p:blipFill>
          <a:blip r:embed="rId3" cstate="print"/>
          <a:stretch>
            <a:fillRect/>
          </a:stretch>
        </p:blipFill>
        <p:spPr bwMode="auto">
          <a:xfrm>
            <a:off x="6948264" y="3270437"/>
            <a:ext cx="1656184" cy="2174787"/>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683568" y="4509121"/>
            <a:ext cx="1526871" cy="1944216"/>
          </a:xfrm>
          <a:prstGeom prst="rect">
            <a:avLst/>
          </a:prstGeom>
          <a:noFill/>
          <a:ln w="9525">
            <a:noFill/>
            <a:miter lim="800000"/>
            <a:headEnd/>
            <a:tailEnd/>
          </a:ln>
        </p:spPr>
      </p:pic>
      <p:sp>
        <p:nvSpPr>
          <p:cNvPr id="10" name="TextBox 9"/>
          <p:cNvSpPr txBox="1"/>
          <p:nvPr/>
        </p:nvSpPr>
        <p:spPr>
          <a:xfrm>
            <a:off x="3707905" y="5085185"/>
            <a:ext cx="2592288" cy="1015663"/>
          </a:xfrm>
          <a:prstGeom prst="rect">
            <a:avLst/>
          </a:prstGeom>
          <a:noFill/>
        </p:spPr>
        <p:txBody>
          <a:bodyPr wrap="square" rtlCol="0">
            <a:spAutoFit/>
          </a:bodyPr>
          <a:lstStyle/>
          <a:p>
            <a:r>
              <a:rPr lang="en-GB" sz="2000" dirty="0" smtClean="0">
                <a:solidFill>
                  <a:schemeClr val="tx2">
                    <a:lumMod val="75000"/>
                  </a:schemeClr>
                </a:solidFill>
              </a:rPr>
              <a:t>Fritz London &amp; Edmond Bauer, 1939 - </a:t>
            </a:r>
            <a:r>
              <a:rPr lang="en-GB" sz="2000" dirty="0" smtClean="0">
                <a:solidFill>
                  <a:srgbClr val="800000"/>
                </a:solidFill>
              </a:rPr>
              <a:t>Consciousness</a:t>
            </a:r>
            <a:endParaRPr lang="en-GB" sz="2000" dirty="0">
              <a:solidFill>
                <a:srgbClr val="800000"/>
              </a:solidFill>
            </a:endParaRPr>
          </a:p>
        </p:txBody>
      </p:sp>
      <p:pic>
        <p:nvPicPr>
          <p:cNvPr id="11" name="Picture 10" descr="edmund bauer2.jpg"/>
          <p:cNvPicPr>
            <a:picLocks noChangeAspect="1"/>
          </p:cNvPicPr>
          <p:nvPr/>
        </p:nvPicPr>
        <p:blipFill>
          <a:blip r:embed="rId5" cstate="print"/>
          <a:stretch>
            <a:fillRect/>
          </a:stretch>
        </p:blipFill>
        <p:spPr>
          <a:xfrm>
            <a:off x="2339753" y="4509120"/>
            <a:ext cx="1230227" cy="1950789"/>
          </a:xfrm>
          <a:prstGeom prst="rect">
            <a:avLst/>
          </a:prstGeom>
        </p:spPr>
      </p:pic>
      <p:sp>
        <p:nvSpPr>
          <p:cNvPr id="13" name="TextBox 12"/>
          <p:cNvSpPr txBox="1"/>
          <p:nvPr/>
        </p:nvSpPr>
        <p:spPr>
          <a:xfrm>
            <a:off x="395536" y="188640"/>
            <a:ext cx="7416824" cy="707886"/>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a:p>
            <a:endParaRPr lang="en-GB" sz="2000" dirty="0">
              <a:solidFill>
                <a:srgbClr val="177B1C"/>
              </a:solidFill>
            </a:endParaRPr>
          </a:p>
        </p:txBody>
      </p:sp>
      <p:sp>
        <p:nvSpPr>
          <p:cNvPr id="14" name="TextBox 13"/>
          <p:cNvSpPr txBox="1"/>
          <p:nvPr/>
        </p:nvSpPr>
        <p:spPr>
          <a:xfrm>
            <a:off x="409390" y="580618"/>
            <a:ext cx="5026705" cy="400110"/>
          </a:xfrm>
          <a:prstGeom prst="rect">
            <a:avLst/>
          </a:prstGeom>
          <a:noFill/>
        </p:spPr>
        <p:txBody>
          <a:bodyPr wrap="square" rtlCol="0">
            <a:spAutoFit/>
          </a:bodyPr>
          <a:lstStyle/>
          <a:p>
            <a:r>
              <a:rPr lang="en-GB" sz="2000" i="1" dirty="0" smtClean="0">
                <a:solidFill>
                  <a:srgbClr val="970B51"/>
                </a:solidFill>
              </a:rPr>
              <a:t>“Consciousness” enters the discussion </a:t>
            </a:r>
            <a:endParaRPr lang="en-GB" i="1" dirty="0">
              <a:solidFill>
                <a:srgbClr val="970B51"/>
              </a:solidFill>
            </a:endParaRPr>
          </a:p>
        </p:txBody>
      </p:sp>
      <p:sp>
        <p:nvSpPr>
          <p:cNvPr id="12" name="TextBox 11"/>
          <p:cNvSpPr txBox="1"/>
          <p:nvPr/>
        </p:nvSpPr>
        <p:spPr>
          <a:xfrm>
            <a:off x="3203848" y="2751311"/>
            <a:ext cx="2304256" cy="461665"/>
          </a:xfrm>
          <a:prstGeom prst="rect">
            <a:avLst/>
          </a:prstGeom>
          <a:noFill/>
        </p:spPr>
        <p:txBody>
          <a:bodyPr wrap="square" rtlCol="0">
            <a:spAutoFit/>
          </a:bodyPr>
          <a:lstStyle/>
          <a:p>
            <a:pPr algn="ctr"/>
            <a:r>
              <a:rPr lang="en-GB" sz="2400" dirty="0" smtClean="0">
                <a:solidFill>
                  <a:srgbClr val="970B51"/>
                </a:solidFill>
              </a:rPr>
              <a:t>Consciousness</a:t>
            </a:r>
            <a:r>
              <a:rPr lang="en-GB" dirty="0" smtClean="0">
                <a:solidFill>
                  <a:srgbClr val="970B51"/>
                </a:solidFill>
              </a:rPr>
              <a:t> </a:t>
            </a:r>
            <a:endParaRPr lang="en-GB" dirty="0">
              <a:solidFill>
                <a:srgbClr val="970B51"/>
              </a:solidFill>
            </a:endParaRPr>
          </a:p>
        </p:txBody>
      </p:sp>
      <p:sp>
        <p:nvSpPr>
          <p:cNvPr id="15" name="TextBox 14"/>
          <p:cNvSpPr txBox="1"/>
          <p:nvPr/>
        </p:nvSpPr>
        <p:spPr>
          <a:xfrm>
            <a:off x="6516216" y="2783249"/>
            <a:ext cx="936104" cy="400110"/>
          </a:xfrm>
          <a:prstGeom prst="rect">
            <a:avLst/>
          </a:prstGeom>
          <a:noFill/>
        </p:spPr>
        <p:txBody>
          <a:bodyPr wrap="square" rtlCol="0">
            <a:spAutoFit/>
          </a:bodyPr>
          <a:lstStyle/>
          <a:p>
            <a:pPr algn="ctr"/>
            <a:r>
              <a:rPr lang="en-GB" sz="2000" dirty="0" smtClean="0">
                <a:solidFill>
                  <a:srgbClr val="177B1C"/>
                </a:solidFill>
              </a:rPr>
              <a:t>Being</a:t>
            </a:r>
            <a:endParaRPr lang="en-GB" sz="2000" dirty="0">
              <a:solidFill>
                <a:srgbClr val="177B1C"/>
              </a:solidFill>
            </a:endParaRPr>
          </a:p>
        </p:txBody>
      </p:sp>
      <p:sp>
        <p:nvSpPr>
          <p:cNvPr id="16" name="TextBox 15"/>
          <p:cNvSpPr txBox="1"/>
          <p:nvPr/>
        </p:nvSpPr>
        <p:spPr>
          <a:xfrm>
            <a:off x="1187624" y="2783249"/>
            <a:ext cx="1008112" cy="400110"/>
          </a:xfrm>
          <a:prstGeom prst="rect">
            <a:avLst/>
          </a:prstGeom>
          <a:noFill/>
        </p:spPr>
        <p:txBody>
          <a:bodyPr wrap="square" rtlCol="0">
            <a:spAutoFit/>
          </a:bodyPr>
          <a:lstStyle/>
          <a:p>
            <a:pPr algn="ctr"/>
            <a:r>
              <a:rPr lang="en-GB" sz="2000" dirty="0" smtClean="0">
                <a:solidFill>
                  <a:srgbClr val="177B1C"/>
                </a:solidFill>
              </a:rPr>
              <a:t>Physics</a:t>
            </a:r>
            <a:endParaRPr lang="en-GB" sz="2000" dirty="0">
              <a:solidFill>
                <a:srgbClr val="177B1C"/>
              </a:solidFill>
            </a:endParaRPr>
          </a:p>
        </p:txBody>
      </p:sp>
      <p:cxnSp>
        <p:nvCxnSpPr>
          <p:cNvPr id="17" name="Straight Arrow Connector 16"/>
          <p:cNvCxnSpPr>
            <a:stCxn id="15" idx="1"/>
            <a:endCxn id="12" idx="3"/>
          </p:cNvCxnSpPr>
          <p:nvPr/>
        </p:nvCxnSpPr>
        <p:spPr>
          <a:xfrm flipH="1" flipV="1">
            <a:off x="5508104" y="2982144"/>
            <a:ext cx="1008112" cy="1160"/>
          </a:xfrm>
          <a:prstGeom prst="straightConnector1">
            <a:avLst/>
          </a:prstGeom>
          <a:ln w="38100">
            <a:solidFill>
              <a:srgbClr val="970B5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a:endCxn id="12" idx="1"/>
          </p:cNvCxnSpPr>
          <p:nvPr/>
        </p:nvCxnSpPr>
        <p:spPr>
          <a:xfrm flipV="1">
            <a:off x="2195736" y="2982144"/>
            <a:ext cx="1008112" cy="1160"/>
          </a:xfrm>
          <a:prstGeom prst="straightConnector1">
            <a:avLst/>
          </a:prstGeom>
          <a:ln w="38100">
            <a:solidFill>
              <a:srgbClr val="970B5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7544" y="1237689"/>
            <a:ext cx="6408712" cy="1000274"/>
          </a:xfrm>
          <a:prstGeom prst="rect">
            <a:avLst/>
          </a:prstGeom>
          <a:noFill/>
        </p:spPr>
        <p:txBody>
          <a:bodyPr wrap="square" rtlCol="0">
            <a:spAutoFit/>
          </a:bodyPr>
          <a:lstStyle/>
          <a:p>
            <a:pPr>
              <a:spcAft>
                <a:spcPts val="600"/>
              </a:spcAft>
            </a:pPr>
            <a:r>
              <a:rPr lang="en-GB" dirty="0" smtClean="0">
                <a:solidFill>
                  <a:srgbClr val="970B51"/>
                </a:solidFill>
              </a:rPr>
              <a:t>How not to handle consciousness ...</a:t>
            </a:r>
            <a:endParaRPr lang="en-GB" dirty="0" smtClean="0"/>
          </a:p>
          <a:p>
            <a:pPr>
              <a:spcAft>
                <a:spcPts val="600"/>
              </a:spcAft>
            </a:pPr>
            <a:r>
              <a:rPr lang="en-GB" dirty="0" smtClean="0">
                <a:solidFill>
                  <a:srgbClr val="012D10"/>
                </a:solidFill>
              </a:rPr>
              <a:t>E.g. Dennett - consciousness is merely the current rough draft of a cognitive analysis. </a:t>
            </a:r>
            <a:r>
              <a:rPr lang="en-GB" i="1" dirty="0" smtClean="0">
                <a:solidFill>
                  <a:srgbClr val="012D10"/>
                </a:solidFill>
              </a:rPr>
              <a:t>This is an implicit denial of the relational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16"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ocuments\Projects &amp; talks\Schumacher\doubleslit2.jpg"/>
          <p:cNvPicPr>
            <a:picLocks noChangeAspect="1" noChangeArrowheads="1"/>
          </p:cNvPicPr>
          <p:nvPr/>
        </p:nvPicPr>
        <p:blipFill>
          <a:blip r:embed="rId3" cstate="print"/>
          <a:srcRect/>
          <a:stretch>
            <a:fillRect/>
          </a:stretch>
        </p:blipFill>
        <p:spPr bwMode="auto">
          <a:xfrm>
            <a:off x="1547664" y="2785442"/>
            <a:ext cx="3538235" cy="2960564"/>
          </a:xfrm>
          <a:prstGeom prst="rect">
            <a:avLst/>
          </a:prstGeom>
          <a:noFill/>
        </p:spPr>
      </p:pic>
      <p:pic>
        <p:nvPicPr>
          <p:cNvPr id="6" name="Picture 5" descr="thinks.gif"/>
          <p:cNvPicPr>
            <a:picLocks noChangeAspect="1"/>
          </p:cNvPicPr>
          <p:nvPr/>
        </p:nvPicPr>
        <p:blipFill>
          <a:blip r:embed="rId4" cstate="print"/>
          <a:stretch>
            <a:fillRect/>
          </a:stretch>
        </p:blipFill>
        <p:spPr>
          <a:xfrm>
            <a:off x="6496372" y="1921346"/>
            <a:ext cx="2324100" cy="4171950"/>
          </a:xfrm>
          <a:prstGeom prst="rect">
            <a:avLst/>
          </a:prstGeom>
        </p:spPr>
      </p:pic>
      <p:pic>
        <p:nvPicPr>
          <p:cNvPr id="8" name="Picture 7" descr="double slit.jpg"/>
          <p:cNvPicPr>
            <a:picLocks noChangeAspect="1"/>
          </p:cNvPicPr>
          <p:nvPr/>
        </p:nvPicPr>
        <p:blipFill>
          <a:blip r:embed="rId5" cstate="print"/>
          <a:stretch>
            <a:fillRect/>
          </a:stretch>
        </p:blipFill>
        <p:spPr>
          <a:xfrm>
            <a:off x="346744" y="2376826"/>
            <a:ext cx="5737424" cy="3591627"/>
          </a:xfrm>
          <a:prstGeom prst="rect">
            <a:avLst/>
          </a:prstGeom>
        </p:spPr>
      </p:pic>
      <p:cxnSp>
        <p:nvCxnSpPr>
          <p:cNvPr id="10" name="Straight Arrow Connector 9"/>
          <p:cNvCxnSpPr/>
          <p:nvPr/>
        </p:nvCxnSpPr>
        <p:spPr>
          <a:xfrm>
            <a:off x="755576" y="4037342"/>
            <a:ext cx="122413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4022352"/>
            <a:ext cx="1296144" cy="923330"/>
          </a:xfrm>
          <a:prstGeom prst="rect">
            <a:avLst/>
          </a:prstGeom>
          <a:noFill/>
        </p:spPr>
        <p:txBody>
          <a:bodyPr wrap="square" rtlCol="0">
            <a:spAutoFit/>
          </a:bodyPr>
          <a:lstStyle/>
          <a:p>
            <a:r>
              <a:rPr lang="en-GB" dirty="0" smtClean="0">
                <a:solidFill>
                  <a:srgbClr val="012D10"/>
                </a:solidFill>
              </a:rPr>
              <a:t>Particles </a:t>
            </a:r>
          </a:p>
          <a:p>
            <a:r>
              <a:rPr lang="en-GB" dirty="0" smtClean="0">
                <a:solidFill>
                  <a:srgbClr val="012D10"/>
                </a:solidFill>
              </a:rPr>
              <a:t>entering first slit</a:t>
            </a:r>
            <a:endParaRPr lang="en-GB" dirty="0">
              <a:solidFill>
                <a:srgbClr val="012D10"/>
              </a:solidFill>
            </a:endParaRPr>
          </a:p>
        </p:txBody>
      </p:sp>
      <p:sp>
        <p:nvSpPr>
          <p:cNvPr id="12" name="TextBox 11"/>
          <p:cNvSpPr txBox="1"/>
          <p:nvPr/>
        </p:nvSpPr>
        <p:spPr>
          <a:xfrm>
            <a:off x="1043608" y="1443772"/>
            <a:ext cx="2520280" cy="369332"/>
          </a:xfrm>
          <a:prstGeom prst="rect">
            <a:avLst/>
          </a:prstGeom>
          <a:noFill/>
        </p:spPr>
        <p:txBody>
          <a:bodyPr wrap="square" rtlCol="0">
            <a:spAutoFit/>
          </a:bodyPr>
          <a:lstStyle/>
          <a:p>
            <a:r>
              <a:rPr lang="en-GB" dirty="0" smtClean="0"/>
              <a:t>Quantum wave-function</a:t>
            </a:r>
            <a:endParaRPr lang="en-GB" dirty="0"/>
          </a:p>
        </p:txBody>
      </p:sp>
      <p:cxnSp>
        <p:nvCxnSpPr>
          <p:cNvPr id="14" name="Straight Connector 13"/>
          <p:cNvCxnSpPr>
            <a:stCxn id="12" idx="2"/>
          </p:cNvCxnSpPr>
          <p:nvPr/>
        </p:nvCxnSpPr>
        <p:spPr>
          <a:xfrm>
            <a:off x="2303748" y="1813104"/>
            <a:ext cx="468052" cy="175991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descr="slits mod.jpg"/>
          <p:cNvPicPr>
            <a:picLocks noChangeAspect="1"/>
          </p:cNvPicPr>
          <p:nvPr/>
        </p:nvPicPr>
        <p:blipFill>
          <a:blip r:embed="rId6" cstate="print"/>
          <a:stretch>
            <a:fillRect/>
          </a:stretch>
        </p:blipFill>
        <p:spPr>
          <a:xfrm>
            <a:off x="1938700" y="2389892"/>
            <a:ext cx="4139599" cy="3569407"/>
          </a:xfrm>
          <a:prstGeom prst="rect">
            <a:avLst/>
          </a:prstGeom>
        </p:spPr>
      </p:pic>
      <p:sp>
        <p:nvSpPr>
          <p:cNvPr id="16" name="TextBox 15"/>
          <p:cNvSpPr txBox="1"/>
          <p:nvPr/>
        </p:nvSpPr>
        <p:spPr>
          <a:xfrm>
            <a:off x="395536" y="188640"/>
            <a:ext cx="7416824" cy="400110"/>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p:txBody>
      </p:sp>
      <p:sp>
        <p:nvSpPr>
          <p:cNvPr id="17" name="TextBox 16"/>
          <p:cNvSpPr txBox="1"/>
          <p:nvPr/>
        </p:nvSpPr>
        <p:spPr>
          <a:xfrm>
            <a:off x="409390" y="580618"/>
            <a:ext cx="5026705" cy="400110"/>
          </a:xfrm>
          <a:prstGeom prst="rect">
            <a:avLst/>
          </a:prstGeom>
          <a:noFill/>
        </p:spPr>
        <p:txBody>
          <a:bodyPr wrap="square" rtlCol="0">
            <a:spAutoFit/>
          </a:bodyPr>
          <a:lstStyle/>
          <a:p>
            <a:r>
              <a:rPr lang="en-GB" sz="2000" i="1" dirty="0" smtClean="0">
                <a:solidFill>
                  <a:srgbClr val="970B51"/>
                </a:solidFill>
              </a:rPr>
              <a:t>Consciousness according to London &amp; Bauer</a:t>
            </a:r>
            <a:endParaRPr lang="en-GB" i="1" dirty="0">
              <a:solidFill>
                <a:srgbClr val="970B51"/>
              </a:solidFill>
            </a:endParaRPr>
          </a:p>
        </p:txBody>
      </p:sp>
      <p:sp>
        <p:nvSpPr>
          <p:cNvPr id="13" name="TextBox 12"/>
          <p:cNvSpPr txBox="1"/>
          <p:nvPr/>
        </p:nvSpPr>
        <p:spPr>
          <a:xfrm>
            <a:off x="3995936" y="1412776"/>
            <a:ext cx="3600400" cy="369332"/>
          </a:xfrm>
          <a:prstGeom prst="rect">
            <a:avLst/>
          </a:prstGeom>
          <a:noFill/>
        </p:spPr>
        <p:txBody>
          <a:bodyPr wrap="square" rtlCol="0">
            <a:spAutoFit/>
          </a:bodyPr>
          <a:lstStyle/>
          <a:p>
            <a:r>
              <a:rPr lang="en-GB" dirty="0" smtClean="0"/>
              <a:t>Cumulative record of many particles</a:t>
            </a:r>
            <a:endParaRPr lang="en-GB" dirty="0"/>
          </a:p>
        </p:txBody>
      </p:sp>
      <p:cxnSp>
        <p:nvCxnSpPr>
          <p:cNvPr id="18" name="Straight Connector 17"/>
          <p:cNvCxnSpPr/>
          <p:nvPr/>
        </p:nvCxnSpPr>
        <p:spPr>
          <a:xfrm>
            <a:off x="5508104" y="1700808"/>
            <a:ext cx="432048" cy="792088"/>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xit" presetSubtype="0" fill="hold" grpId="0" nodeType="withEffect">
                                  <p:stCondLst>
                                    <p:cond delay="200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8"/>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7416824" cy="400110"/>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p:txBody>
      </p:sp>
      <p:sp>
        <p:nvSpPr>
          <p:cNvPr id="5" name="TextBox 4"/>
          <p:cNvSpPr txBox="1"/>
          <p:nvPr/>
        </p:nvSpPr>
        <p:spPr>
          <a:xfrm>
            <a:off x="899592" y="1384895"/>
            <a:ext cx="5328592" cy="4585871"/>
          </a:xfrm>
          <a:prstGeom prst="rect">
            <a:avLst/>
          </a:prstGeom>
          <a:noFill/>
        </p:spPr>
        <p:txBody>
          <a:bodyPr wrap="square" rtlCol="0">
            <a:spAutoFit/>
          </a:bodyPr>
          <a:lstStyle/>
          <a:p>
            <a:r>
              <a:rPr lang="en-GB" sz="2000" dirty="0" smtClean="0">
                <a:solidFill>
                  <a:srgbClr val="970B51"/>
                </a:solidFill>
              </a:rPr>
              <a:t>London &amp; Bauer (1939)</a:t>
            </a:r>
          </a:p>
          <a:p>
            <a:endParaRPr lang="en-GB" sz="2000" dirty="0" smtClean="0">
              <a:solidFill>
                <a:srgbClr val="970B51"/>
              </a:solidFill>
            </a:endParaRPr>
          </a:p>
          <a:p>
            <a:r>
              <a:rPr lang="en-GB" dirty="0" smtClean="0">
                <a:solidFill>
                  <a:srgbClr val="012D10"/>
                </a:solidFill>
              </a:rPr>
              <a:t>A measurement is achieved only when the position of the pointer has been </a:t>
            </a:r>
            <a:r>
              <a:rPr lang="en-GB" b="1" dirty="0" smtClean="0">
                <a:solidFill>
                  <a:srgbClr val="970B51"/>
                </a:solidFill>
              </a:rPr>
              <a:t>observed</a:t>
            </a:r>
            <a:r>
              <a:rPr lang="en-GB" b="1" dirty="0" smtClean="0">
                <a:solidFill>
                  <a:srgbClr val="177B1C"/>
                </a:solidFill>
              </a:rPr>
              <a:t>.</a:t>
            </a:r>
            <a:r>
              <a:rPr lang="en-GB" dirty="0" smtClean="0">
                <a:solidFill>
                  <a:srgbClr val="177B1C"/>
                </a:solidFill>
              </a:rPr>
              <a:t> </a:t>
            </a:r>
          </a:p>
          <a:p>
            <a:endParaRPr lang="en-GB" dirty="0" smtClean="0">
              <a:solidFill>
                <a:srgbClr val="177B1C"/>
              </a:solidFill>
            </a:endParaRPr>
          </a:p>
          <a:p>
            <a:r>
              <a:rPr lang="en-GB" dirty="0" smtClean="0">
                <a:solidFill>
                  <a:srgbClr val="012D10"/>
                </a:solidFill>
              </a:rPr>
              <a:t>It is precisely this increase of </a:t>
            </a:r>
            <a:r>
              <a:rPr lang="en-GB" dirty="0" smtClean="0">
                <a:solidFill>
                  <a:srgbClr val="BD01CB"/>
                </a:solidFill>
              </a:rPr>
              <a:t>knowledge</a:t>
            </a:r>
            <a:r>
              <a:rPr lang="en-GB" dirty="0" smtClean="0">
                <a:solidFill>
                  <a:srgbClr val="012D10"/>
                </a:solidFill>
              </a:rPr>
              <a:t>, acquired by observation, that gives the observer the right to </a:t>
            </a:r>
            <a:r>
              <a:rPr lang="en-GB" b="1" dirty="0" smtClean="0">
                <a:solidFill>
                  <a:srgbClr val="970B51"/>
                </a:solidFill>
              </a:rPr>
              <a:t>choose</a:t>
            </a:r>
            <a:r>
              <a:rPr lang="en-GB" b="1" dirty="0" smtClean="0">
                <a:solidFill>
                  <a:srgbClr val="177B1C"/>
                </a:solidFill>
              </a:rPr>
              <a:t> </a:t>
            </a:r>
            <a:r>
              <a:rPr lang="en-GB" dirty="0" smtClean="0">
                <a:solidFill>
                  <a:srgbClr val="012D10"/>
                </a:solidFill>
              </a:rPr>
              <a:t>among the different components of the mixture predicted by the theory, to reject those which are not observed, and to attribute thenceforth to the object a </a:t>
            </a:r>
            <a:r>
              <a:rPr lang="en-GB" b="1" dirty="0" smtClean="0">
                <a:solidFill>
                  <a:srgbClr val="970B51"/>
                </a:solidFill>
              </a:rPr>
              <a:t>new wave function</a:t>
            </a:r>
            <a:r>
              <a:rPr lang="en-GB" dirty="0" smtClean="0">
                <a:solidFill>
                  <a:srgbClr val="177B1C"/>
                </a:solidFill>
              </a:rPr>
              <a:t>, </a:t>
            </a:r>
            <a:r>
              <a:rPr lang="en-GB" dirty="0" smtClean="0">
                <a:solidFill>
                  <a:srgbClr val="012D10"/>
                </a:solidFill>
              </a:rPr>
              <a:t>that of the pure case which he has found. </a:t>
            </a:r>
          </a:p>
          <a:p>
            <a:endParaRPr lang="en-GB" dirty="0" smtClean="0">
              <a:solidFill>
                <a:srgbClr val="177B1C"/>
              </a:solidFill>
            </a:endParaRPr>
          </a:p>
          <a:p>
            <a:r>
              <a:rPr lang="en-GB" dirty="0" smtClean="0">
                <a:solidFill>
                  <a:srgbClr val="012D10"/>
                </a:solidFill>
              </a:rPr>
              <a:t>We note the essential role played by the</a:t>
            </a:r>
            <a:r>
              <a:rPr lang="en-GB" dirty="0" smtClean="0">
                <a:solidFill>
                  <a:srgbClr val="177B1C"/>
                </a:solidFill>
              </a:rPr>
              <a:t> </a:t>
            </a:r>
            <a:r>
              <a:rPr lang="en-GB" b="1" dirty="0" smtClean="0">
                <a:solidFill>
                  <a:srgbClr val="970B51"/>
                </a:solidFill>
              </a:rPr>
              <a:t>consciousness</a:t>
            </a:r>
            <a:r>
              <a:rPr lang="en-GB" dirty="0" smtClean="0">
                <a:solidFill>
                  <a:srgbClr val="177B1C"/>
                </a:solidFill>
              </a:rPr>
              <a:t> </a:t>
            </a:r>
            <a:r>
              <a:rPr lang="en-GB" dirty="0" smtClean="0">
                <a:solidFill>
                  <a:srgbClr val="012D10"/>
                </a:solidFill>
              </a:rPr>
              <a:t>of the observer in this transition from the mixture to the pure case.</a:t>
            </a:r>
            <a:endParaRPr lang="en-GB" sz="4000" dirty="0">
              <a:solidFill>
                <a:srgbClr val="012D10"/>
              </a:solidFill>
            </a:endParaRPr>
          </a:p>
        </p:txBody>
      </p:sp>
      <p:sp>
        <p:nvSpPr>
          <p:cNvPr id="9" name="TextBox 8"/>
          <p:cNvSpPr txBox="1"/>
          <p:nvPr/>
        </p:nvSpPr>
        <p:spPr>
          <a:xfrm>
            <a:off x="409390" y="580618"/>
            <a:ext cx="5026705" cy="400110"/>
          </a:xfrm>
          <a:prstGeom prst="rect">
            <a:avLst/>
          </a:prstGeom>
          <a:noFill/>
        </p:spPr>
        <p:txBody>
          <a:bodyPr wrap="square" rtlCol="0">
            <a:spAutoFit/>
          </a:bodyPr>
          <a:lstStyle/>
          <a:p>
            <a:r>
              <a:rPr lang="en-GB" sz="2000" i="1" dirty="0" smtClean="0">
                <a:solidFill>
                  <a:srgbClr val="970B51"/>
                </a:solidFill>
              </a:rPr>
              <a:t>Consciousness according to London &amp; Bauer</a:t>
            </a:r>
            <a:endParaRPr lang="en-GB" i="1" dirty="0">
              <a:solidFill>
                <a:srgbClr val="970B51"/>
              </a:solidFill>
            </a:endParaRPr>
          </a:p>
        </p:txBody>
      </p:sp>
      <p:sp>
        <p:nvSpPr>
          <p:cNvPr id="6" name="TextBox 5"/>
          <p:cNvSpPr txBox="1"/>
          <p:nvPr/>
        </p:nvSpPr>
        <p:spPr>
          <a:xfrm>
            <a:off x="683568" y="1844824"/>
            <a:ext cx="1008112" cy="707886"/>
          </a:xfrm>
          <a:prstGeom prst="rect">
            <a:avLst/>
          </a:prstGeom>
          <a:noFill/>
        </p:spPr>
        <p:txBody>
          <a:bodyPr wrap="square" rtlCol="0">
            <a:spAutoFit/>
          </a:bodyPr>
          <a:lstStyle/>
          <a:p>
            <a:r>
              <a:rPr lang="en-GB" sz="4000" dirty="0" smtClean="0">
                <a:solidFill>
                  <a:srgbClr val="012D10"/>
                </a:solidFill>
              </a:rPr>
              <a:t>“</a:t>
            </a:r>
            <a:endParaRPr lang="en-GB" dirty="0"/>
          </a:p>
        </p:txBody>
      </p:sp>
      <p:sp>
        <p:nvSpPr>
          <p:cNvPr id="7" name="TextBox 6"/>
          <p:cNvSpPr txBox="1"/>
          <p:nvPr/>
        </p:nvSpPr>
        <p:spPr>
          <a:xfrm>
            <a:off x="2195736" y="5445224"/>
            <a:ext cx="864096" cy="707886"/>
          </a:xfrm>
          <a:prstGeom prst="rect">
            <a:avLst/>
          </a:prstGeom>
          <a:noFill/>
        </p:spPr>
        <p:txBody>
          <a:bodyPr wrap="square" rtlCol="0">
            <a:spAutoFit/>
          </a:bodyPr>
          <a:lstStyle/>
          <a:p>
            <a:r>
              <a:rPr lang="en-GB" sz="4000" dirty="0" smtClean="0">
                <a:solidFill>
                  <a:srgbClr val="012D10"/>
                </a:solidFill>
              </a:rPr>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7416824" cy="400110"/>
          </a:xfrm>
          <a:prstGeom prst="rect">
            <a:avLst/>
          </a:prstGeom>
          <a:noFill/>
        </p:spPr>
        <p:txBody>
          <a:bodyPr wrap="square" rtlCol="0">
            <a:spAutoFit/>
          </a:bodyPr>
          <a:lstStyle/>
          <a:p>
            <a:r>
              <a:rPr lang="en-GB" sz="2000" dirty="0">
                <a:solidFill>
                  <a:srgbClr val="177B1C"/>
                </a:solidFill>
              </a:rPr>
              <a:t>The Living Cosmos - from Oak Trees to the “Big Bang</a:t>
            </a:r>
            <a:r>
              <a:rPr lang="en-GB" sz="2000" dirty="0" smtClean="0">
                <a:solidFill>
                  <a:srgbClr val="177B1C"/>
                </a:solidFill>
              </a:rPr>
              <a:t>”</a:t>
            </a:r>
            <a:endParaRPr lang="en-GB" sz="2000" dirty="0">
              <a:solidFill>
                <a:srgbClr val="177B1C"/>
              </a:solidFill>
            </a:endParaRPr>
          </a:p>
        </p:txBody>
      </p:sp>
      <p:sp>
        <p:nvSpPr>
          <p:cNvPr id="3" name="TextBox 2"/>
          <p:cNvSpPr txBox="1"/>
          <p:nvPr/>
        </p:nvSpPr>
        <p:spPr>
          <a:xfrm>
            <a:off x="395536" y="3356992"/>
            <a:ext cx="6192688" cy="1077218"/>
          </a:xfrm>
          <a:prstGeom prst="rect">
            <a:avLst/>
          </a:prstGeom>
          <a:noFill/>
        </p:spPr>
        <p:txBody>
          <a:bodyPr wrap="square" rtlCol="0">
            <a:spAutoFit/>
          </a:bodyPr>
          <a:lstStyle/>
          <a:p>
            <a:pPr>
              <a:spcAft>
                <a:spcPts val="600"/>
              </a:spcAft>
            </a:pPr>
            <a:r>
              <a:rPr lang="en-GB" dirty="0" smtClean="0">
                <a:solidFill>
                  <a:srgbClr val="970B51"/>
                </a:solidFill>
              </a:rPr>
              <a:t>Spiritual practice:</a:t>
            </a:r>
            <a:endParaRPr lang="en-GB" dirty="0" smtClean="0">
              <a:solidFill>
                <a:srgbClr val="012D10"/>
              </a:solidFill>
            </a:endParaRPr>
          </a:p>
          <a:p>
            <a:pPr marL="360000" lvl="1">
              <a:spcAft>
                <a:spcPts val="600"/>
              </a:spcAft>
            </a:pPr>
            <a:r>
              <a:rPr lang="en-GB" dirty="0" smtClean="0">
                <a:solidFill>
                  <a:srgbClr val="012D10"/>
                </a:solidFill>
              </a:rPr>
              <a:t>“Practice” is training for the real thing:</a:t>
            </a:r>
          </a:p>
          <a:p>
            <a:pPr marL="360000" lvl="1"/>
            <a:r>
              <a:rPr lang="en-GB" dirty="0" smtClean="0">
                <a:solidFill>
                  <a:srgbClr val="012D10"/>
                </a:solidFill>
              </a:rPr>
              <a:t>Namely, work that flows from Being.</a:t>
            </a:r>
          </a:p>
        </p:txBody>
      </p:sp>
      <p:sp>
        <p:nvSpPr>
          <p:cNvPr id="5" name="TextBox 4"/>
          <p:cNvSpPr txBox="1"/>
          <p:nvPr/>
        </p:nvSpPr>
        <p:spPr>
          <a:xfrm>
            <a:off x="395536" y="4365104"/>
            <a:ext cx="7200800" cy="2308324"/>
          </a:xfrm>
          <a:prstGeom prst="rect">
            <a:avLst/>
          </a:prstGeom>
          <a:noFill/>
        </p:spPr>
        <p:txBody>
          <a:bodyPr wrap="square" rtlCol="0">
            <a:spAutoFit/>
          </a:bodyPr>
          <a:lstStyle/>
          <a:p>
            <a:endParaRPr lang="en-GB" dirty="0" smtClean="0">
              <a:solidFill>
                <a:srgbClr val="012D10"/>
              </a:solidFill>
            </a:endParaRPr>
          </a:p>
          <a:p>
            <a:r>
              <a:rPr lang="en-GB" dirty="0" smtClean="0">
                <a:solidFill>
                  <a:srgbClr val="177B1C"/>
                </a:solidFill>
              </a:rPr>
              <a:t>Meister Eckhart:</a:t>
            </a:r>
          </a:p>
          <a:p>
            <a:pPr marL="457200"/>
            <a:r>
              <a:rPr lang="en-GB" dirty="0" smtClean="0">
                <a:solidFill>
                  <a:srgbClr val="012D10"/>
                </a:solidFill>
              </a:rPr>
              <a:t>“God must become utterly I, and I utterly God, </a:t>
            </a:r>
            <a:br>
              <a:rPr lang="en-GB" dirty="0" smtClean="0">
                <a:solidFill>
                  <a:srgbClr val="012D10"/>
                </a:solidFill>
              </a:rPr>
            </a:br>
            <a:r>
              <a:rPr lang="en-GB" dirty="0" smtClean="0">
                <a:solidFill>
                  <a:srgbClr val="012D10"/>
                </a:solidFill>
              </a:rPr>
              <a:t>so fully one that this ‘he’ and this ‘I’ become </a:t>
            </a:r>
            <a:br>
              <a:rPr lang="en-GB" dirty="0" smtClean="0">
                <a:solidFill>
                  <a:srgbClr val="012D10"/>
                </a:solidFill>
              </a:rPr>
            </a:br>
            <a:r>
              <a:rPr lang="en-GB" dirty="0" smtClean="0">
                <a:solidFill>
                  <a:srgbClr val="012D10"/>
                </a:solidFill>
              </a:rPr>
              <a:t>and are one ‘essential is’, </a:t>
            </a:r>
            <a:r>
              <a:rPr lang="en-GB" i="1" dirty="0" smtClean="0">
                <a:solidFill>
                  <a:srgbClr val="012D10"/>
                </a:solidFill>
              </a:rPr>
              <a:t>and in this essence </a:t>
            </a:r>
            <a:br>
              <a:rPr lang="en-GB" i="1" dirty="0" smtClean="0">
                <a:solidFill>
                  <a:srgbClr val="012D10"/>
                </a:solidFill>
              </a:rPr>
            </a:br>
            <a:r>
              <a:rPr lang="en-GB" i="1" dirty="0" smtClean="0">
                <a:solidFill>
                  <a:srgbClr val="012D10"/>
                </a:solidFill>
              </a:rPr>
              <a:t>eternally work one work</a:t>
            </a:r>
            <a:r>
              <a:rPr lang="en-GB" dirty="0" smtClean="0">
                <a:solidFill>
                  <a:srgbClr val="012D10"/>
                </a:solidFill>
              </a:rPr>
              <a:t>.” </a:t>
            </a:r>
          </a:p>
          <a:p>
            <a:pPr marL="180000"/>
            <a:endParaRPr lang="en-GB" dirty="0" smtClean="0">
              <a:solidFill>
                <a:srgbClr val="012D10"/>
              </a:solidFill>
            </a:endParaRPr>
          </a:p>
          <a:p>
            <a:r>
              <a:rPr lang="en-GB" dirty="0" smtClean="0">
                <a:solidFill>
                  <a:srgbClr val="012D10"/>
                </a:solidFill>
              </a:rPr>
              <a:t>This work is </a:t>
            </a:r>
            <a:r>
              <a:rPr lang="en-GB" b="1" dirty="0" smtClean="0">
                <a:solidFill>
                  <a:srgbClr val="012D10"/>
                </a:solidFill>
              </a:rPr>
              <a:t>Being </a:t>
            </a:r>
            <a:r>
              <a:rPr lang="en-GB" dirty="0" smtClean="0">
                <a:solidFill>
                  <a:srgbClr val="012D10"/>
                </a:solidFill>
              </a:rPr>
              <a:t>– which for Eckhart creates through “</a:t>
            </a:r>
            <a:r>
              <a:rPr lang="en-GB" dirty="0" err="1" smtClean="0">
                <a:solidFill>
                  <a:srgbClr val="012D10"/>
                </a:solidFill>
              </a:rPr>
              <a:t>ebullitio</a:t>
            </a:r>
            <a:r>
              <a:rPr lang="en-GB" dirty="0" smtClean="0">
                <a:solidFill>
                  <a:srgbClr val="012D10"/>
                </a:solidFill>
              </a:rPr>
              <a:t>”</a:t>
            </a:r>
            <a:endParaRPr lang="en-GB" dirty="0">
              <a:solidFill>
                <a:srgbClr val="012D10"/>
              </a:solidFill>
            </a:endParaRPr>
          </a:p>
        </p:txBody>
      </p:sp>
      <p:sp>
        <p:nvSpPr>
          <p:cNvPr id="6" name="TextBox 5"/>
          <p:cNvSpPr txBox="1"/>
          <p:nvPr/>
        </p:nvSpPr>
        <p:spPr>
          <a:xfrm>
            <a:off x="409390" y="529819"/>
            <a:ext cx="7907026" cy="400110"/>
          </a:xfrm>
          <a:prstGeom prst="rect">
            <a:avLst/>
          </a:prstGeom>
          <a:noFill/>
        </p:spPr>
        <p:txBody>
          <a:bodyPr wrap="square" rtlCol="0">
            <a:spAutoFit/>
          </a:bodyPr>
          <a:lstStyle/>
          <a:p>
            <a:r>
              <a:rPr lang="en-GB" sz="2000" i="1" dirty="0" smtClean="0">
                <a:solidFill>
                  <a:srgbClr val="970B51"/>
                </a:solidFill>
              </a:rPr>
              <a:t>What consciousness does: the </a:t>
            </a:r>
            <a:r>
              <a:rPr lang="en-GB" sz="2000" b="1" i="1" dirty="0" smtClean="0">
                <a:solidFill>
                  <a:srgbClr val="970B51"/>
                </a:solidFill>
              </a:rPr>
              <a:t>relational</a:t>
            </a:r>
            <a:r>
              <a:rPr lang="en-GB" sz="2000" i="1" dirty="0" smtClean="0">
                <a:solidFill>
                  <a:srgbClr val="970B51"/>
                </a:solidFill>
              </a:rPr>
              <a:t> account</a:t>
            </a:r>
            <a:endParaRPr lang="en-GB" i="1" dirty="0">
              <a:solidFill>
                <a:srgbClr val="970B51"/>
              </a:solidFill>
            </a:endParaRPr>
          </a:p>
        </p:txBody>
      </p:sp>
      <p:sp>
        <p:nvSpPr>
          <p:cNvPr id="8" name="TextBox 7"/>
          <p:cNvSpPr txBox="1"/>
          <p:nvPr/>
        </p:nvSpPr>
        <p:spPr>
          <a:xfrm>
            <a:off x="395536" y="1196752"/>
            <a:ext cx="8352928" cy="1746632"/>
          </a:xfrm>
          <a:prstGeom prst="rect">
            <a:avLst/>
          </a:prstGeom>
          <a:noFill/>
        </p:spPr>
        <p:txBody>
          <a:bodyPr wrap="square" rtlCol="0">
            <a:spAutoFit/>
          </a:bodyPr>
          <a:lstStyle/>
          <a:p>
            <a:pPr>
              <a:spcAft>
                <a:spcPts val="300"/>
              </a:spcAft>
            </a:pPr>
            <a:r>
              <a:rPr lang="en-GB" dirty="0" smtClean="0">
                <a:solidFill>
                  <a:srgbClr val="970B51"/>
                </a:solidFill>
              </a:rPr>
              <a:t>Does consciousness do anything?</a:t>
            </a:r>
          </a:p>
          <a:p>
            <a:pPr lvl="1">
              <a:spcAft>
                <a:spcPts val="1200"/>
              </a:spcAft>
            </a:pPr>
            <a:r>
              <a:rPr lang="en-GB" dirty="0" smtClean="0">
                <a:solidFill>
                  <a:srgbClr val="012D10"/>
                </a:solidFill>
              </a:rPr>
              <a:t>Epiphenomenalism: </a:t>
            </a:r>
            <a:r>
              <a:rPr lang="en-GB" dirty="0" smtClean="0"/>
              <a:t>consciousness is just a by-product of mechanical processes</a:t>
            </a:r>
          </a:p>
          <a:p>
            <a:pPr>
              <a:spcAft>
                <a:spcPts val="600"/>
              </a:spcAft>
            </a:pPr>
            <a:r>
              <a:rPr lang="en-GB" dirty="0" smtClean="0">
                <a:solidFill>
                  <a:srgbClr val="970B51"/>
                </a:solidFill>
              </a:rPr>
              <a:t>What about </a:t>
            </a:r>
            <a:r>
              <a:rPr lang="en-GB" i="1" dirty="0" err="1" smtClean="0">
                <a:solidFill>
                  <a:srgbClr val="970B51"/>
                </a:solidFill>
              </a:rPr>
              <a:t>wu</a:t>
            </a:r>
            <a:r>
              <a:rPr lang="en-GB" i="1" dirty="0" smtClean="0">
                <a:solidFill>
                  <a:srgbClr val="970B51"/>
                </a:solidFill>
              </a:rPr>
              <a:t> </a:t>
            </a:r>
            <a:r>
              <a:rPr lang="en-GB" i="1" dirty="0" err="1" smtClean="0">
                <a:solidFill>
                  <a:srgbClr val="970B51"/>
                </a:solidFill>
              </a:rPr>
              <a:t>wei</a:t>
            </a:r>
            <a:r>
              <a:rPr lang="en-GB" dirty="0" smtClean="0">
                <a:solidFill>
                  <a:srgbClr val="970B51"/>
                </a:solidFill>
              </a:rPr>
              <a:t>?</a:t>
            </a:r>
          </a:p>
          <a:p>
            <a:pPr lvl="1">
              <a:spcAft>
                <a:spcPts val="600"/>
              </a:spcAft>
            </a:pPr>
            <a:r>
              <a:rPr lang="en-GB" dirty="0" smtClean="0">
                <a:solidFill>
                  <a:srgbClr val="012D10"/>
                </a:solidFill>
              </a:rPr>
              <a:t>Effective doing flows from Being; Being involves relationship, including my relationship with myself. (The role of consciousness is relational, not mechanical.)</a:t>
            </a:r>
          </a:p>
        </p:txBody>
      </p:sp>
      <p:pic>
        <p:nvPicPr>
          <p:cNvPr id="10242" name="Picture 2" descr="http://i657.photobucket.com/albums/uu298/wuweihai/monkandteaware3.jpg"/>
          <p:cNvPicPr>
            <a:picLocks noChangeAspect="1" noChangeArrowheads="1"/>
          </p:cNvPicPr>
          <p:nvPr/>
        </p:nvPicPr>
        <p:blipFill>
          <a:blip r:embed="rId3" cstate="print"/>
          <a:srcRect/>
          <a:stretch>
            <a:fillRect/>
          </a:stretch>
        </p:blipFill>
        <p:spPr bwMode="auto">
          <a:xfrm>
            <a:off x="5436096" y="2996952"/>
            <a:ext cx="3761039" cy="30682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TotalTime>
  <Words>2613</Words>
  <Application>Microsoft Office PowerPoint</Application>
  <PresentationFormat>On-screen Show (4:3)</PresentationFormat>
  <Paragraphs>309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Christopher James Seaton Clarke</cp:lastModifiedBy>
  <cp:revision>182</cp:revision>
  <dcterms:created xsi:type="dcterms:W3CDTF">2013-05-26T17:48:51Z</dcterms:created>
  <dcterms:modified xsi:type="dcterms:W3CDTF">2013-06-12T09:06:51Z</dcterms:modified>
</cp:coreProperties>
</file>